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1"/>
  </p:handoutMasterIdLst>
  <p:sldIdLst>
    <p:sldId id="270" r:id="rId2"/>
    <p:sldId id="281" r:id="rId3"/>
    <p:sldId id="288" r:id="rId4"/>
    <p:sldId id="289" r:id="rId5"/>
    <p:sldId id="283" r:id="rId6"/>
    <p:sldId id="284" r:id="rId7"/>
    <p:sldId id="285" r:id="rId8"/>
    <p:sldId id="287" r:id="rId9"/>
    <p:sldId id="282" r:id="rId10"/>
    <p:sldId id="290" r:id="rId11"/>
    <p:sldId id="291" r:id="rId12"/>
    <p:sldId id="293" r:id="rId13"/>
    <p:sldId id="294" r:id="rId14"/>
    <p:sldId id="295" r:id="rId15"/>
    <p:sldId id="296" r:id="rId16"/>
    <p:sldId id="297" r:id="rId17"/>
    <p:sldId id="298" r:id="rId18"/>
    <p:sldId id="299" r:id="rId19"/>
    <p:sldId id="300" r:id="rId20"/>
    <p:sldId id="302" r:id="rId21"/>
    <p:sldId id="303" r:id="rId22"/>
    <p:sldId id="304" r:id="rId23"/>
    <p:sldId id="305" r:id="rId24"/>
    <p:sldId id="280" r:id="rId25"/>
    <p:sldId id="306" r:id="rId26"/>
    <p:sldId id="307" r:id="rId27"/>
    <p:sldId id="309" r:id="rId28"/>
    <p:sldId id="308" r:id="rId29"/>
    <p:sldId id="273" r:id="rId30"/>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8B3038-8132-4567-92BA-44DB91E57C44}" v="37" dt="2019-09-11T22:05:46.8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47" autoAdjust="0"/>
    <p:restoredTop sz="94664" autoAdjust="0"/>
  </p:normalViewPr>
  <p:slideViewPr>
    <p:cSldViewPr snapToGrid="0">
      <p:cViewPr varScale="1">
        <p:scale>
          <a:sx n="106" d="100"/>
          <a:sy n="106" d="100"/>
        </p:scale>
        <p:origin x="4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2114" cy="462272"/>
          </a:xfrm>
          <a:prstGeom prst="rect">
            <a:avLst/>
          </a:prstGeom>
        </p:spPr>
        <p:txBody>
          <a:bodyPr vert="horz" lIns="89748" tIns="44874" rIns="89748" bIns="44874" rtlCol="0"/>
          <a:lstStyle>
            <a:lvl1pPr algn="l">
              <a:defRPr sz="1200"/>
            </a:lvl1pPr>
          </a:lstStyle>
          <a:p>
            <a:endParaRPr lang="en-US"/>
          </a:p>
        </p:txBody>
      </p:sp>
      <p:sp>
        <p:nvSpPr>
          <p:cNvPr id="3" name="Date Placeholder 2"/>
          <p:cNvSpPr>
            <a:spLocks noGrp="1"/>
          </p:cNvSpPr>
          <p:nvPr>
            <p:ph type="dt" sz="quarter" idx="1"/>
          </p:nvPr>
        </p:nvSpPr>
        <p:spPr>
          <a:xfrm>
            <a:off x="3936409" y="0"/>
            <a:ext cx="3012114" cy="462272"/>
          </a:xfrm>
          <a:prstGeom prst="rect">
            <a:avLst/>
          </a:prstGeom>
        </p:spPr>
        <p:txBody>
          <a:bodyPr vert="horz" lIns="89748" tIns="44874" rIns="89748" bIns="44874" rtlCol="0"/>
          <a:lstStyle>
            <a:lvl1pPr algn="r">
              <a:defRPr sz="1200"/>
            </a:lvl1pPr>
          </a:lstStyle>
          <a:p>
            <a:fld id="{37D651CC-6254-4917-999C-E230B85D5D81}" type="datetimeFigureOut">
              <a:rPr lang="en-US" smtClean="0"/>
              <a:t>10/15/2019</a:t>
            </a:fld>
            <a:endParaRPr lang="en-US"/>
          </a:p>
        </p:txBody>
      </p:sp>
      <p:sp>
        <p:nvSpPr>
          <p:cNvPr id="4" name="Footer Placeholder 3"/>
          <p:cNvSpPr>
            <a:spLocks noGrp="1"/>
          </p:cNvSpPr>
          <p:nvPr>
            <p:ph type="ftr" sz="quarter" idx="2"/>
          </p:nvPr>
        </p:nvSpPr>
        <p:spPr>
          <a:xfrm>
            <a:off x="0" y="8773803"/>
            <a:ext cx="3012114" cy="462272"/>
          </a:xfrm>
          <a:prstGeom prst="rect">
            <a:avLst/>
          </a:prstGeom>
        </p:spPr>
        <p:txBody>
          <a:bodyPr vert="horz" lIns="89748" tIns="44874" rIns="89748" bIns="44874" rtlCol="0" anchor="b"/>
          <a:lstStyle>
            <a:lvl1pPr algn="l">
              <a:defRPr sz="1200"/>
            </a:lvl1pPr>
          </a:lstStyle>
          <a:p>
            <a:endParaRPr lang="en-US"/>
          </a:p>
        </p:txBody>
      </p:sp>
      <p:sp>
        <p:nvSpPr>
          <p:cNvPr id="5" name="Slide Number Placeholder 4"/>
          <p:cNvSpPr>
            <a:spLocks noGrp="1"/>
          </p:cNvSpPr>
          <p:nvPr>
            <p:ph type="sldNum" sz="quarter" idx="3"/>
          </p:nvPr>
        </p:nvSpPr>
        <p:spPr>
          <a:xfrm>
            <a:off x="3936409" y="8773803"/>
            <a:ext cx="3012114" cy="462272"/>
          </a:xfrm>
          <a:prstGeom prst="rect">
            <a:avLst/>
          </a:prstGeom>
        </p:spPr>
        <p:txBody>
          <a:bodyPr vert="horz" lIns="89748" tIns="44874" rIns="89748" bIns="44874" rtlCol="0" anchor="b"/>
          <a:lstStyle>
            <a:lvl1pPr algn="r">
              <a:defRPr sz="1200"/>
            </a:lvl1pPr>
          </a:lstStyle>
          <a:p>
            <a:fld id="{E4679A5B-3B74-4E71-983D-D555BA8AC8B9}" type="slidenum">
              <a:rPr lang="en-US" smtClean="0"/>
              <a:t>‹#›</a:t>
            </a:fld>
            <a:endParaRPr lang="en-US"/>
          </a:p>
        </p:txBody>
      </p:sp>
    </p:spTree>
    <p:extLst>
      <p:ext uri="{BB962C8B-B14F-4D97-AF65-F5344CB8AC3E}">
        <p14:creationId xmlns:p14="http://schemas.microsoft.com/office/powerpoint/2010/main" val="219073305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648A-0033-4538-8D7A-3F8452CA74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B802-6652-4CDA-9380-0E5978E6E4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A889B1-BD6A-4053-B137-3CBF31FFE251}"/>
              </a:ext>
            </a:extLst>
          </p:cNvPr>
          <p:cNvSpPr>
            <a:spLocks noGrp="1"/>
          </p:cNvSpPr>
          <p:nvPr>
            <p:ph type="dt" sz="half" idx="10"/>
          </p:nvPr>
        </p:nvSpPr>
        <p:spPr/>
        <p:txBody>
          <a:bodyPr/>
          <a:lstStyle/>
          <a:p>
            <a:fld id="{3E7E97BF-20AE-488C-895F-F218EEB056A5}" type="datetimeFigureOut">
              <a:rPr lang="en-US" smtClean="0"/>
              <a:t>10/15/2019</a:t>
            </a:fld>
            <a:endParaRPr lang="en-US" dirty="0"/>
          </a:p>
        </p:txBody>
      </p:sp>
      <p:sp>
        <p:nvSpPr>
          <p:cNvPr id="5" name="Footer Placeholder 4">
            <a:extLst>
              <a:ext uri="{FF2B5EF4-FFF2-40B4-BE49-F238E27FC236}">
                <a16:creationId xmlns:a16="http://schemas.microsoft.com/office/drawing/2014/main" id="{9BB52334-0854-497B-961C-85D5E3CE1E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B2FC14-1CCB-43BD-BFCB-D881BEEF59F8}"/>
              </a:ext>
            </a:extLst>
          </p:cNvPr>
          <p:cNvSpPr>
            <a:spLocks noGrp="1"/>
          </p:cNvSpPr>
          <p:nvPr>
            <p:ph type="sldNum" sz="quarter" idx="12"/>
          </p:nvPr>
        </p:nvSpPr>
        <p:spPr/>
        <p:txBody>
          <a:bodyPr/>
          <a:lstStyle/>
          <a:p>
            <a:fld id="{86A90B6B-3412-4E1F-B54B-E031791451BF}" type="slidenum">
              <a:rPr lang="en-US" smtClean="0"/>
              <a:t>‹#›</a:t>
            </a:fld>
            <a:endParaRPr lang="en-US" dirty="0"/>
          </a:p>
        </p:txBody>
      </p:sp>
    </p:spTree>
    <p:extLst>
      <p:ext uri="{BB962C8B-B14F-4D97-AF65-F5344CB8AC3E}">
        <p14:creationId xmlns:p14="http://schemas.microsoft.com/office/powerpoint/2010/main" val="13660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8716-BD71-4CBC-BD1A-6FE4D367D8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DD97B0-0012-44FF-91FC-5E51DD3C92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2B3217-F5AB-48AF-BECA-2A51160E005A}"/>
              </a:ext>
            </a:extLst>
          </p:cNvPr>
          <p:cNvSpPr>
            <a:spLocks noGrp="1"/>
          </p:cNvSpPr>
          <p:nvPr>
            <p:ph type="dt" sz="half" idx="10"/>
          </p:nvPr>
        </p:nvSpPr>
        <p:spPr/>
        <p:txBody>
          <a:bodyPr/>
          <a:lstStyle/>
          <a:p>
            <a:fld id="{3E7E97BF-20AE-488C-895F-F218EEB056A5}" type="datetimeFigureOut">
              <a:rPr lang="en-US" smtClean="0"/>
              <a:t>10/15/2019</a:t>
            </a:fld>
            <a:endParaRPr lang="en-US" dirty="0"/>
          </a:p>
        </p:txBody>
      </p:sp>
      <p:sp>
        <p:nvSpPr>
          <p:cNvPr id="5" name="Footer Placeholder 4">
            <a:extLst>
              <a:ext uri="{FF2B5EF4-FFF2-40B4-BE49-F238E27FC236}">
                <a16:creationId xmlns:a16="http://schemas.microsoft.com/office/drawing/2014/main" id="{938AAD05-8CE2-4761-8068-5845B6DD1C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AE22B6-0588-4CDB-8CB4-C736EBF63B60}"/>
              </a:ext>
            </a:extLst>
          </p:cNvPr>
          <p:cNvSpPr>
            <a:spLocks noGrp="1"/>
          </p:cNvSpPr>
          <p:nvPr>
            <p:ph type="sldNum" sz="quarter" idx="12"/>
          </p:nvPr>
        </p:nvSpPr>
        <p:spPr/>
        <p:txBody>
          <a:bodyPr/>
          <a:lstStyle/>
          <a:p>
            <a:fld id="{86A90B6B-3412-4E1F-B54B-E031791451BF}" type="slidenum">
              <a:rPr lang="en-US" smtClean="0"/>
              <a:t>‹#›</a:t>
            </a:fld>
            <a:endParaRPr lang="en-US" dirty="0"/>
          </a:p>
        </p:txBody>
      </p:sp>
    </p:spTree>
    <p:extLst>
      <p:ext uri="{BB962C8B-B14F-4D97-AF65-F5344CB8AC3E}">
        <p14:creationId xmlns:p14="http://schemas.microsoft.com/office/powerpoint/2010/main" val="1507285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3C19BC-D50C-48DF-B618-F4A54D7598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A2A781-D12B-4210-B90E-2E5126F3E5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ACB89D-6CD0-4E7F-BBBD-DFA146916F9B}"/>
              </a:ext>
            </a:extLst>
          </p:cNvPr>
          <p:cNvSpPr>
            <a:spLocks noGrp="1"/>
          </p:cNvSpPr>
          <p:nvPr>
            <p:ph type="dt" sz="half" idx="10"/>
          </p:nvPr>
        </p:nvSpPr>
        <p:spPr/>
        <p:txBody>
          <a:bodyPr/>
          <a:lstStyle/>
          <a:p>
            <a:fld id="{3E7E97BF-20AE-488C-895F-F218EEB056A5}" type="datetimeFigureOut">
              <a:rPr lang="en-US" smtClean="0"/>
              <a:t>10/15/2019</a:t>
            </a:fld>
            <a:endParaRPr lang="en-US" dirty="0"/>
          </a:p>
        </p:txBody>
      </p:sp>
      <p:sp>
        <p:nvSpPr>
          <p:cNvPr id="5" name="Footer Placeholder 4">
            <a:extLst>
              <a:ext uri="{FF2B5EF4-FFF2-40B4-BE49-F238E27FC236}">
                <a16:creationId xmlns:a16="http://schemas.microsoft.com/office/drawing/2014/main" id="{D324D167-4AD9-4887-BAF9-745E48D5DF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FEE774-F631-4580-95E3-1A61B8B6C7B0}"/>
              </a:ext>
            </a:extLst>
          </p:cNvPr>
          <p:cNvSpPr>
            <a:spLocks noGrp="1"/>
          </p:cNvSpPr>
          <p:nvPr>
            <p:ph type="sldNum" sz="quarter" idx="12"/>
          </p:nvPr>
        </p:nvSpPr>
        <p:spPr/>
        <p:txBody>
          <a:bodyPr/>
          <a:lstStyle/>
          <a:p>
            <a:fld id="{86A90B6B-3412-4E1F-B54B-E031791451BF}" type="slidenum">
              <a:rPr lang="en-US" smtClean="0"/>
              <a:t>‹#›</a:t>
            </a:fld>
            <a:endParaRPr lang="en-US" dirty="0"/>
          </a:p>
        </p:txBody>
      </p:sp>
    </p:spTree>
    <p:extLst>
      <p:ext uri="{BB962C8B-B14F-4D97-AF65-F5344CB8AC3E}">
        <p14:creationId xmlns:p14="http://schemas.microsoft.com/office/powerpoint/2010/main" val="3609300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0A840-26F8-4C1D-B9FC-1D1A72F30D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797978-5398-4A08-951B-C229AA5B38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9F54D-5DDA-4C07-974A-A7DC687538FB}"/>
              </a:ext>
            </a:extLst>
          </p:cNvPr>
          <p:cNvSpPr>
            <a:spLocks noGrp="1"/>
          </p:cNvSpPr>
          <p:nvPr>
            <p:ph type="dt" sz="half" idx="10"/>
          </p:nvPr>
        </p:nvSpPr>
        <p:spPr/>
        <p:txBody>
          <a:bodyPr/>
          <a:lstStyle/>
          <a:p>
            <a:fld id="{3E7E97BF-20AE-488C-895F-F218EEB056A5}" type="datetimeFigureOut">
              <a:rPr lang="en-US" smtClean="0"/>
              <a:t>10/15/2019</a:t>
            </a:fld>
            <a:endParaRPr lang="en-US" dirty="0"/>
          </a:p>
        </p:txBody>
      </p:sp>
      <p:sp>
        <p:nvSpPr>
          <p:cNvPr id="5" name="Footer Placeholder 4">
            <a:extLst>
              <a:ext uri="{FF2B5EF4-FFF2-40B4-BE49-F238E27FC236}">
                <a16:creationId xmlns:a16="http://schemas.microsoft.com/office/drawing/2014/main" id="{5F2F6915-1F6D-4CA9-A629-246E686B95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4B5E2F-1248-49C7-81D6-E3342A21B757}"/>
              </a:ext>
            </a:extLst>
          </p:cNvPr>
          <p:cNvSpPr>
            <a:spLocks noGrp="1"/>
          </p:cNvSpPr>
          <p:nvPr>
            <p:ph type="sldNum" sz="quarter" idx="12"/>
          </p:nvPr>
        </p:nvSpPr>
        <p:spPr/>
        <p:txBody>
          <a:bodyPr/>
          <a:lstStyle/>
          <a:p>
            <a:fld id="{86A90B6B-3412-4E1F-B54B-E031791451BF}" type="slidenum">
              <a:rPr lang="en-US" smtClean="0"/>
              <a:t>‹#›</a:t>
            </a:fld>
            <a:endParaRPr lang="en-US" dirty="0"/>
          </a:p>
        </p:txBody>
      </p:sp>
    </p:spTree>
    <p:extLst>
      <p:ext uri="{BB962C8B-B14F-4D97-AF65-F5344CB8AC3E}">
        <p14:creationId xmlns:p14="http://schemas.microsoft.com/office/powerpoint/2010/main" val="2211416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86157-EEA1-48FD-A3B0-286F36ADC2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68BE19-0A44-4E48-B3FB-9C750D1617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1285BB-BC8B-4C2C-BCCA-326F4E138270}"/>
              </a:ext>
            </a:extLst>
          </p:cNvPr>
          <p:cNvSpPr>
            <a:spLocks noGrp="1"/>
          </p:cNvSpPr>
          <p:nvPr>
            <p:ph type="dt" sz="half" idx="10"/>
          </p:nvPr>
        </p:nvSpPr>
        <p:spPr/>
        <p:txBody>
          <a:bodyPr/>
          <a:lstStyle/>
          <a:p>
            <a:fld id="{3E7E97BF-20AE-488C-895F-F218EEB056A5}" type="datetimeFigureOut">
              <a:rPr lang="en-US" smtClean="0"/>
              <a:t>10/15/2019</a:t>
            </a:fld>
            <a:endParaRPr lang="en-US" dirty="0"/>
          </a:p>
        </p:txBody>
      </p:sp>
      <p:sp>
        <p:nvSpPr>
          <p:cNvPr id="5" name="Footer Placeholder 4">
            <a:extLst>
              <a:ext uri="{FF2B5EF4-FFF2-40B4-BE49-F238E27FC236}">
                <a16:creationId xmlns:a16="http://schemas.microsoft.com/office/drawing/2014/main" id="{7A5CF81D-1E09-4EA9-8B3D-99AF59684B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D5558E-2F8C-450B-B29B-E51B4FFBD00E}"/>
              </a:ext>
            </a:extLst>
          </p:cNvPr>
          <p:cNvSpPr>
            <a:spLocks noGrp="1"/>
          </p:cNvSpPr>
          <p:nvPr>
            <p:ph type="sldNum" sz="quarter" idx="12"/>
          </p:nvPr>
        </p:nvSpPr>
        <p:spPr/>
        <p:txBody>
          <a:bodyPr/>
          <a:lstStyle/>
          <a:p>
            <a:fld id="{86A90B6B-3412-4E1F-B54B-E031791451BF}" type="slidenum">
              <a:rPr lang="en-US" smtClean="0"/>
              <a:t>‹#›</a:t>
            </a:fld>
            <a:endParaRPr lang="en-US" dirty="0"/>
          </a:p>
        </p:txBody>
      </p:sp>
    </p:spTree>
    <p:extLst>
      <p:ext uri="{BB962C8B-B14F-4D97-AF65-F5344CB8AC3E}">
        <p14:creationId xmlns:p14="http://schemas.microsoft.com/office/powerpoint/2010/main" val="564934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5624B-1130-453A-A525-7BEC20A745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DDDD98-4E1D-4C41-A9EB-780FB59CE8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BB25D7-3BA8-4506-9D96-06C27F908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E4EF16-D26D-454F-87EC-38904FD6B886}"/>
              </a:ext>
            </a:extLst>
          </p:cNvPr>
          <p:cNvSpPr>
            <a:spLocks noGrp="1"/>
          </p:cNvSpPr>
          <p:nvPr>
            <p:ph type="dt" sz="half" idx="10"/>
          </p:nvPr>
        </p:nvSpPr>
        <p:spPr/>
        <p:txBody>
          <a:bodyPr/>
          <a:lstStyle/>
          <a:p>
            <a:fld id="{3E7E97BF-20AE-488C-895F-F218EEB056A5}" type="datetimeFigureOut">
              <a:rPr lang="en-US" smtClean="0"/>
              <a:t>10/15/2019</a:t>
            </a:fld>
            <a:endParaRPr lang="en-US" dirty="0"/>
          </a:p>
        </p:txBody>
      </p:sp>
      <p:sp>
        <p:nvSpPr>
          <p:cNvPr id="6" name="Footer Placeholder 5">
            <a:extLst>
              <a:ext uri="{FF2B5EF4-FFF2-40B4-BE49-F238E27FC236}">
                <a16:creationId xmlns:a16="http://schemas.microsoft.com/office/drawing/2014/main" id="{8980E6CD-DFB6-43D8-9015-A5F63503712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7853269-D023-4ED7-A319-7D51E0825EB4}"/>
              </a:ext>
            </a:extLst>
          </p:cNvPr>
          <p:cNvSpPr>
            <a:spLocks noGrp="1"/>
          </p:cNvSpPr>
          <p:nvPr>
            <p:ph type="sldNum" sz="quarter" idx="12"/>
          </p:nvPr>
        </p:nvSpPr>
        <p:spPr/>
        <p:txBody>
          <a:bodyPr/>
          <a:lstStyle/>
          <a:p>
            <a:fld id="{86A90B6B-3412-4E1F-B54B-E031791451BF}" type="slidenum">
              <a:rPr lang="en-US" smtClean="0"/>
              <a:t>‹#›</a:t>
            </a:fld>
            <a:endParaRPr lang="en-US" dirty="0"/>
          </a:p>
        </p:txBody>
      </p:sp>
    </p:spTree>
    <p:extLst>
      <p:ext uri="{BB962C8B-B14F-4D97-AF65-F5344CB8AC3E}">
        <p14:creationId xmlns:p14="http://schemas.microsoft.com/office/powerpoint/2010/main" val="3179179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8A41F-D477-47F2-9DD4-EE1F12D683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BE5948-0A09-464C-B812-8CA6AD0CE9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9E3DB5-497B-440C-B91A-5A670529C7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B27BC5-46C4-466D-B6B8-A751DB3BBE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FB1C21-D11C-4875-A23B-24DE4D9E13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2754AF-43B1-4894-BA11-1540664695F8}"/>
              </a:ext>
            </a:extLst>
          </p:cNvPr>
          <p:cNvSpPr>
            <a:spLocks noGrp="1"/>
          </p:cNvSpPr>
          <p:nvPr>
            <p:ph type="dt" sz="half" idx="10"/>
          </p:nvPr>
        </p:nvSpPr>
        <p:spPr/>
        <p:txBody>
          <a:bodyPr/>
          <a:lstStyle/>
          <a:p>
            <a:fld id="{3E7E97BF-20AE-488C-895F-F218EEB056A5}" type="datetimeFigureOut">
              <a:rPr lang="en-US" smtClean="0"/>
              <a:t>10/15/2019</a:t>
            </a:fld>
            <a:endParaRPr lang="en-US" dirty="0"/>
          </a:p>
        </p:txBody>
      </p:sp>
      <p:sp>
        <p:nvSpPr>
          <p:cNvPr id="8" name="Footer Placeholder 7">
            <a:extLst>
              <a:ext uri="{FF2B5EF4-FFF2-40B4-BE49-F238E27FC236}">
                <a16:creationId xmlns:a16="http://schemas.microsoft.com/office/drawing/2014/main" id="{C50B932E-4F6A-4E4C-93BD-4EBAE7E358D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F5BB191-D950-45BB-8283-5ED9A84CAE1D}"/>
              </a:ext>
            </a:extLst>
          </p:cNvPr>
          <p:cNvSpPr>
            <a:spLocks noGrp="1"/>
          </p:cNvSpPr>
          <p:nvPr>
            <p:ph type="sldNum" sz="quarter" idx="12"/>
          </p:nvPr>
        </p:nvSpPr>
        <p:spPr/>
        <p:txBody>
          <a:bodyPr/>
          <a:lstStyle/>
          <a:p>
            <a:fld id="{86A90B6B-3412-4E1F-B54B-E031791451BF}" type="slidenum">
              <a:rPr lang="en-US" smtClean="0"/>
              <a:t>‹#›</a:t>
            </a:fld>
            <a:endParaRPr lang="en-US" dirty="0"/>
          </a:p>
        </p:txBody>
      </p:sp>
    </p:spTree>
    <p:extLst>
      <p:ext uri="{BB962C8B-B14F-4D97-AF65-F5344CB8AC3E}">
        <p14:creationId xmlns:p14="http://schemas.microsoft.com/office/powerpoint/2010/main" val="1814181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BEF8E-16A5-4265-9FE5-CC110CFCEE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A7D328-0F19-4464-AEA9-E5038079D502}"/>
              </a:ext>
            </a:extLst>
          </p:cNvPr>
          <p:cNvSpPr>
            <a:spLocks noGrp="1"/>
          </p:cNvSpPr>
          <p:nvPr>
            <p:ph type="dt" sz="half" idx="10"/>
          </p:nvPr>
        </p:nvSpPr>
        <p:spPr/>
        <p:txBody>
          <a:bodyPr/>
          <a:lstStyle/>
          <a:p>
            <a:fld id="{3E7E97BF-20AE-488C-895F-F218EEB056A5}" type="datetimeFigureOut">
              <a:rPr lang="en-US" smtClean="0"/>
              <a:t>10/15/2019</a:t>
            </a:fld>
            <a:endParaRPr lang="en-US" dirty="0"/>
          </a:p>
        </p:txBody>
      </p:sp>
      <p:sp>
        <p:nvSpPr>
          <p:cNvPr id="4" name="Footer Placeholder 3">
            <a:extLst>
              <a:ext uri="{FF2B5EF4-FFF2-40B4-BE49-F238E27FC236}">
                <a16:creationId xmlns:a16="http://schemas.microsoft.com/office/drawing/2014/main" id="{EFD75056-015D-479C-A09B-42A51A4DDEB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53E9E29-4F25-4D99-A5C0-7E2B45076BBE}"/>
              </a:ext>
            </a:extLst>
          </p:cNvPr>
          <p:cNvSpPr>
            <a:spLocks noGrp="1"/>
          </p:cNvSpPr>
          <p:nvPr>
            <p:ph type="sldNum" sz="quarter" idx="12"/>
          </p:nvPr>
        </p:nvSpPr>
        <p:spPr/>
        <p:txBody>
          <a:bodyPr/>
          <a:lstStyle/>
          <a:p>
            <a:fld id="{86A90B6B-3412-4E1F-B54B-E031791451BF}" type="slidenum">
              <a:rPr lang="en-US" smtClean="0"/>
              <a:t>‹#›</a:t>
            </a:fld>
            <a:endParaRPr lang="en-US" dirty="0"/>
          </a:p>
        </p:txBody>
      </p:sp>
    </p:spTree>
    <p:extLst>
      <p:ext uri="{BB962C8B-B14F-4D97-AF65-F5344CB8AC3E}">
        <p14:creationId xmlns:p14="http://schemas.microsoft.com/office/powerpoint/2010/main" val="4252132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D142A6-4407-4AA6-8493-096FE53B8036}"/>
              </a:ext>
            </a:extLst>
          </p:cNvPr>
          <p:cNvSpPr>
            <a:spLocks noGrp="1"/>
          </p:cNvSpPr>
          <p:nvPr>
            <p:ph type="dt" sz="half" idx="10"/>
          </p:nvPr>
        </p:nvSpPr>
        <p:spPr/>
        <p:txBody>
          <a:bodyPr/>
          <a:lstStyle/>
          <a:p>
            <a:fld id="{3E7E97BF-20AE-488C-895F-F218EEB056A5}" type="datetimeFigureOut">
              <a:rPr lang="en-US" smtClean="0"/>
              <a:t>10/15/2019</a:t>
            </a:fld>
            <a:endParaRPr lang="en-US" dirty="0"/>
          </a:p>
        </p:txBody>
      </p:sp>
      <p:sp>
        <p:nvSpPr>
          <p:cNvPr id="3" name="Footer Placeholder 2">
            <a:extLst>
              <a:ext uri="{FF2B5EF4-FFF2-40B4-BE49-F238E27FC236}">
                <a16:creationId xmlns:a16="http://schemas.microsoft.com/office/drawing/2014/main" id="{0925085C-8F31-4F71-917A-0F76EF9B568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0CEAD8B-D052-48C1-A542-77DB4872C152}"/>
              </a:ext>
            </a:extLst>
          </p:cNvPr>
          <p:cNvSpPr>
            <a:spLocks noGrp="1"/>
          </p:cNvSpPr>
          <p:nvPr>
            <p:ph type="sldNum" sz="quarter" idx="12"/>
          </p:nvPr>
        </p:nvSpPr>
        <p:spPr/>
        <p:txBody>
          <a:bodyPr/>
          <a:lstStyle/>
          <a:p>
            <a:fld id="{86A90B6B-3412-4E1F-B54B-E031791451BF}" type="slidenum">
              <a:rPr lang="en-US" smtClean="0"/>
              <a:t>‹#›</a:t>
            </a:fld>
            <a:endParaRPr lang="en-US" dirty="0"/>
          </a:p>
        </p:txBody>
      </p:sp>
    </p:spTree>
    <p:extLst>
      <p:ext uri="{BB962C8B-B14F-4D97-AF65-F5344CB8AC3E}">
        <p14:creationId xmlns:p14="http://schemas.microsoft.com/office/powerpoint/2010/main" val="314233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B1140-6D9E-47D5-90FD-EC25049B03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C72293-3C24-4392-AE83-85CC601065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21ACB5-84F6-4F30-96F6-6AD536FC2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CB8779-9F0F-46A8-992B-9F4679AE2C10}"/>
              </a:ext>
            </a:extLst>
          </p:cNvPr>
          <p:cNvSpPr>
            <a:spLocks noGrp="1"/>
          </p:cNvSpPr>
          <p:nvPr>
            <p:ph type="dt" sz="half" idx="10"/>
          </p:nvPr>
        </p:nvSpPr>
        <p:spPr/>
        <p:txBody>
          <a:bodyPr/>
          <a:lstStyle/>
          <a:p>
            <a:fld id="{3E7E97BF-20AE-488C-895F-F218EEB056A5}" type="datetimeFigureOut">
              <a:rPr lang="en-US" smtClean="0"/>
              <a:t>10/15/2019</a:t>
            </a:fld>
            <a:endParaRPr lang="en-US" dirty="0"/>
          </a:p>
        </p:txBody>
      </p:sp>
      <p:sp>
        <p:nvSpPr>
          <p:cNvPr id="6" name="Footer Placeholder 5">
            <a:extLst>
              <a:ext uri="{FF2B5EF4-FFF2-40B4-BE49-F238E27FC236}">
                <a16:creationId xmlns:a16="http://schemas.microsoft.com/office/drawing/2014/main" id="{A5E41088-969D-4777-B303-31D2AB484AE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E4C0BB-E4CC-41F3-862C-2C95E9AC82A1}"/>
              </a:ext>
            </a:extLst>
          </p:cNvPr>
          <p:cNvSpPr>
            <a:spLocks noGrp="1"/>
          </p:cNvSpPr>
          <p:nvPr>
            <p:ph type="sldNum" sz="quarter" idx="12"/>
          </p:nvPr>
        </p:nvSpPr>
        <p:spPr/>
        <p:txBody>
          <a:bodyPr/>
          <a:lstStyle/>
          <a:p>
            <a:fld id="{86A90B6B-3412-4E1F-B54B-E031791451BF}" type="slidenum">
              <a:rPr lang="en-US" smtClean="0"/>
              <a:t>‹#›</a:t>
            </a:fld>
            <a:endParaRPr lang="en-US" dirty="0"/>
          </a:p>
        </p:txBody>
      </p:sp>
    </p:spTree>
    <p:extLst>
      <p:ext uri="{BB962C8B-B14F-4D97-AF65-F5344CB8AC3E}">
        <p14:creationId xmlns:p14="http://schemas.microsoft.com/office/powerpoint/2010/main" val="4217940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F5BCF-9AF4-4821-8928-37AC78ACD2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1FD1DC-3006-4422-88FD-E901B45B7D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C2AC098-9255-431E-A886-A794AFDBB4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29DF2-65BC-4900-BF87-A3D63583177A}"/>
              </a:ext>
            </a:extLst>
          </p:cNvPr>
          <p:cNvSpPr>
            <a:spLocks noGrp="1"/>
          </p:cNvSpPr>
          <p:nvPr>
            <p:ph type="dt" sz="half" idx="10"/>
          </p:nvPr>
        </p:nvSpPr>
        <p:spPr/>
        <p:txBody>
          <a:bodyPr/>
          <a:lstStyle/>
          <a:p>
            <a:fld id="{3E7E97BF-20AE-488C-895F-F218EEB056A5}" type="datetimeFigureOut">
              <a:rPr lang="en-US" smtClean="0"/>
              <a:t>10/15/2019</a:t>
            </a:fld>
            <a:endParaRPr lang="en-US" dirty="0"/>
          </a:p>
        </p:txBody>
      </p:sp>
      <p:sp>
        <p:nvSpPr>
          <p:cNvPr id="6" name="Footer Placeholder 5">
            <a:extLst>
              <a:ext uri="{FF2B5EF4-FFF2-40B4-BE49-F238E27FC236}">
                <a16:creationId xmlns:a16="http://schemas.microsoft.com/office/drawing/2014/main" id="{8BAFE188-6917-4682-8466-CA57E67C634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EB5E4C-921B-412D-BC1B-82E6884B6D35}"/>
              </a:ext>
            </a:extLst>
          </p:cNvPr>
          <p:cNvSpPr>
            <a:spLocks noGrp="1"/>
          </p:cNvSpPr>
          <p:nvPr>
            <p:ph type="sldNum" sz="quarter" idx="12"/>
          </p:nvPr>
        </p:nvSpPr>
        <p:spPr/>
        <p:txBody>
          <a:bodyPr/>
          <a:lstStyle/>
          <a:p>
            <a:fld id="{86A90B6B-3412-4E1F-B54B-E031791451BF}" type="slidenum">
              <a:rPr lang="en-US" smtClean="0"/>
              <a:t>‹#›</a:t>
            </a:fld>
            <a:endParaRPr lang="en-US" dirty="0"/>
          </a:p>
        </p:txBody>
      </p:sp>
    </p:spTree>
    <p:extLst>
      <p:ext uri="{BB962C8B-B14F-4D97-AF65-F5344CB8AC3E}">
        <p14:creationId xmlns:p14="http://schemas.microsoft.com/office/powerpoint/2010/main" val="2177875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10B451-0024-4B3C-8E6B-CAF0A7089C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5CF76B-6817-4551-862B-0DC804C82D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7C676-DB04-4D21-8F05-CCC3F4E1F4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E97BF-20AE-488C-895F-F218EEB056A5}" type="datetimeFigureOut">
              <a:rPr lang="en-US" smtClean="0"/>
              <a:t>10/15/2019</a:t>
            </a:fld>
            <a:endParaRPr lang="en-US" dirty="0"/>
          </a:p>
        </p:txBody>
      </p:sp>
      <p:sp>
        <p:nvSpPr>
          <p:cNvPr id="5" name="Footer Placeholder 4">
            <a:extLst>
              <a:ext uri="{FF2B5EF4-FFF2-40B4-BE49-F238E27FC236}">
                <a16:creationId xmlns:a16="http://schemas.microsoft.com/office/drawing/2014/main" id="{91EA9F69-5669-4F94-B150-51040324C2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980E4C0-1D56-4BEE-8F37-C8F753E22D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A90B6B-3412-4E1F-B54B-E031791451BF}" type="slidenum">
              <a:rPr lang="en-US" smtClean="0"/>
              <a:t>‹#›</a:t>
            </a:fld>
            <a:endParaRPr lang="en-US" dirty="0"/>
          </a:p>
        </p:txBody>
      </p:sp>
    </p:spTree>
    <p:extLst>
      <p:ext uri="{BB962C8B-B14F-4D97-AF65-F5344CB8AC3E}">
        <p14:creationId xmlns:p14="http://schemas.microsoft.com/office/powerpoint/2010/main" val="1691810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robergmnwoo@gmail.com"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hyperlink" Target="http://privatewellclass.org/lesson-6" TargetMode="External"/><Relationship Id="rId3" Type="http://schemas.openxmlformats.org/officeDocument/2006/relationships/hyperlink" Target="http://privatewellclass.org/lesson-1" TargetMode="External"/><Relationship Id="rId7" Type="http://schemas.openxmlformats.org/officeDocument/2006/relationships/hyperlink" Target="http://privatewellclass.org/lesson-5" TargetMode="External"/><Relationship Id="rId12" Type="http://schemas.openxmlformats.org/officeDocument/2006/relationships/hyperlink" Target="http://privatewellclass.org/lesson-10" TargetMode="External"/><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hyperlink" Target="http://privatewellclass.org/lesson-4" TargetMode="External"/><Relationship Id="rId11" Type="http://schemas.openxmlformats.org/officeDocument/2006/relationships/hyperlink" Target="http://privatewellclass.org/lesson-9" TargetMode="External"/><Relationship Id="rId5" Type="http://schemas.openxmlformats.org/officeDocument/2006/relationships/hyperlink" Target="http://privatewellclass.org/lesson-3" TargetMode="External"/><Relationship Id="rId10" Type="http://schemas.openxmlformats.org/officeDocument/2006/relationships/hyperlink" Target="http://privatewellclass.org/lesson-8" TargetMode="External"/><Relationship Id="rId4" Type="http://schemas.openxmlformats.org/officeDocument/2006/relationships/hyperlink" Target="http://privatewellclass.org/lesson-2" TargetMode="External"/><Relationship Id="rId9" Type="http://schemas.openxmlformats.org/officeDocument/2006/relationships/hyperlink" Target="http://privatewellclass.org/lesson-7"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1.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7F487851-BFAF-46D8-A1ED-50CAD6E46F5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40627E32-8CEA-45C0-8401-52725E4E6A90}"/>
              </a:ext>
            </a:extLst>
          </p:cNvPr>
          <p:cNvSpPr>
            <a:spLocks noGrp="1"/>
          </p:cNvSpPr>
          <p:nvPr>
            <p:ph type="ctrTitle"/>
          </p:nvPr>
        </p:nvSpPr>
        <p:spPr>
          <a:xfrm>
            <a:off x="855047" y="2135498"/>
            <a:ext cx="4805996" cy="1297115"/>
          </a:xfrm>
        </p:spPr>
        <p:txBody>
          <a:bodyPr anchor="t">
            <a:normAutofit fontScale="90000"/>
          </a:bodyPr>
          <a:lstStyle/>
          <a:p>
            <a:pPr algn="l"/>
            <a:r>
              <a:rPr lang="en-US" sz="5300" b="1" dirty="0">
                <a:solidFill>
                  <a:srgbClr val="0070C0"/>
                </a:solidFill>
              </a:rPr>
              <a:t>Private Wells and Water Systems:</a:t>
            </a:r>
            <a:br>
              <a:rPr lang="en-US" sz="5300" b="1" dirty="0">
                <a:solidFill>
                  <a:srgbClr val="0070C0"/>
                </a:solidFill>
              </a:rPr>
            </a:br>
            <a:r>
              <a:rPr lang="en-US" sz="5300" b="1" dirty="0">
                <a:solidFill>
                  <a:srgbClr val="0070C0"/>
                </a:solidFill>
              </a:rPr>
              <a:t>What's Critical</a:t>
            </a:r>
            <a:br>
              <a:rPr lang="en-US" sz="5300" b="1" dirty="0">
                <a:solidFill>
                  <a:srgbClr val="0070C0"/>
                </a:solidFill>
              </a:rPr>
            </a:br>
            <a:r>
              <a:rPr lang="en-US" sz="5300" b="1" dirty="0">
                <a:solidFill>
                  <a:srgbClr val="0070C0"/>
                </a:solidFill>
              </a:rPr>
              <a:t>What’s Missing:</a:t>
            </a:r>
            <a:r>
              <a:rPr lang="en-US" sz="4900" b="1" dirty="0">
                <a:solidFill>
                  <a:srgbClr val="0070C0"/>
                </a:solidFill>
              </a:rPr>
              <a:t/>
            </a:r>
            <a:br>
              <a:rPr lang="en-US" sz="4900" b="1" dirty="0">
                <a:solidFill>
                  <a:srgbClr val="0070C0"/>
                </a:solidFill>
              </a:rPr>
            </a:br>
            <a:r>
              <a:rPr lang="en-US" sz="3100" b="1" dirty="0">
                <a:solidFill>
                  <a:srgbClr val="0070C0"/>
                </a:solidFill>
              </a:rPr>
              <a:t/>
            </a:r>
            <a:br>
              <a:rPr lang="en-US" sz="3100" b="1" dirty="0">
                <a:solidFill>
                  <a:srgbClr val="0070C0"/>
                </a:solidFill>
              </a:rPr>
            </a:br>
            <a:r>
              <a:rPr lang="en-US" sz="2400" dirty="0">
                <a:solidFill>
                  <a:schemeClr val="bg2">
                    <a:lumMod val="50000"/>
                  </a:schemeClr>
                </a:solidFill>
              </a:rPr>
              <a:t>Jeffrey S. Broberg, LPG</a:t>
            </a:r>
            <a:br>
              <a:rPr lang="en-US" sz="2400" dirty="0">
                <a:solidFill>
                  <a:schemeClr val="bg2">
                    <a:lumMod val="50000"/>
                  </a:schemeClr>
                </a:solidFill>
              </a:rPr>
            </a:br>
            <a:r>
              <a:rPr lang="en-US" sz="2400" dirty="0">
                <a:solidFill>
                  <a:schemeClr val="bg2">
                    <a:lumMod val="50000"/>
                  </a:schemeClr>
                </a:solidFill>
              </a:rPr>
              <a:t>MnWOO</a:t>
            </a:r>
            <a:r>
              <a:rPr lang="en-US" sz="2400" dirty="0">
                <a:solidFill>
                  <a:srgbClr val="000000"/>
                </a:solidFill>
              </a:rPr>
              <a:t/>
            </a:r>
            <a:br>
              <a:rPr lang="en-US" sz="2400" dirty="0">
                <a:solidFill>
                  <a:srgbClr val="000000"/>
                </a:solidFill>
              </a:rPr>
            </a:br>
            <a:r>
              <a:rPr lang="en-US" sz="2400" dirty="0">
                <a:solidFill>
                  <a:srgbClr val="000000"/>
                </a:solidFill>
                <a:hlinkClick r:id="rId3"/>
              </a:rPr>
              <a:t>brobergmnwoo@gmail.com</a:t>
            </a:r>
            <a:r>
              <a:rPr lang="en-US" sz="2400" dirty="0">
                <a:solidFill>
                  <a:srgbClr val="000000"/>
                </a:solidFill>
              </a:rPr>
              <a:t>  </a:t>
            </a:r>
            <a:br>
              <a:rPr lang="en-US" sz="2400" dirty="0">
                <a:solidFill>
                  <a:srgbClr val="000000"/>
                </a:solidFill>
              </a:rPr>
            </a:br>
            <a:r>
              <a:rPr lang="en-US" sz="2400" dirty="0">
                <a:solidFill>
                  <a:schemeClr val="bg2">
                    <a:lumMod val="50000"/>
                  </a:schemeClr>
                </a:solidFill>
              </a:rPr>
              <a:t>c 507-273-4961</a:t>
            </a:r>
            <a:endParaRPr lang="en-US" sz="4100" dirty="0">
              <a:solidFill>
                <a:schemeClr val="bg2">
                  <a:lumMod val="50000"/>
                </a:schemeClr>
              </a:solidFill>
            </a:endParaRPr>
          </a:p>
        </p:txBody>
      </p:sp>
      <p:sp>
        <p:nvSpPr>
          <p:cNvPr id="3" name="Subtitle 2">
            <a:extLst>
              <a:ext uri="{FF2B5EF4-FFF2-40B4-BE49-F238E27FC236}">
                <a16:creationId xmlns:a16="http://schemas.microsoft.com/office/drawing/2014/main" id="{C5C38BAC-B691-4FD7-951B-1A36B4D99367}"/>
              </a:ext>
            </a:extLst>
          </p:cNvPr>
          <p:cNvSpPr>
            <a:spLocks noGrp="1"/>
          </p:cNvSpPr>
          <p:nvPr>
            <p:ph type="subTitle" idx="1"/>
          </p:nvPr>
        </p:nvSpPr>
        <p:spPr>
          <a:xfrm>
            <a:off x="963974" y="581159"/>
            <a:ext cx="4805691" cy="1554339"/>
          </a:xfrm>
        </p:spPr>
        <p:txBody>
          <a:bodyPr anchor="b">
            <a:normAutofit fontScale="62500" lnSpcReduction="20000"/>
          </a:bodyPr>
          <a:lstStyle/>
          <a:p>
            <a:pPr algn="l"/>
            <a:r>
              <a:rPr lang="en-US" sz="3800" dirty="0">
                <a:solidFill>
                  <a:srgbClr val="000000"/>
                </a:solidFill>
              </a:rPr>
              <a:t>Minnesota Legislative Coordinating Commission: Water Subcommittee </a:t>
            </a:r>
          </a:p>
          <a:p>
            <a:pPr algn="l"/>
            <a:r>
              <a:rPr lang="en-US" sz="2800" dirty="0">
                <a:solidFill>
                  <a:srgbClr val="000000"/>
                </a:solidFill>
              </a:rPr>
              <a:t>.</a:t>
            </a:r>
          </a:p>
          <a:p>
            <a:pPr algn="l"/>
            <a:r>
              <a:rPr lang="en-US" sz="2800" dirty="0">
                <a:solidFill>
                  <a:srgbClr val="000000"/>
                </a:solidFill>
              </a:rPr>
              <a:t>October 17, 2019</a:t>
            </a:r>
          </a:p>
        </p:txBody>
      </p:sp>
      <p:sp>
        <p:nvSpPr>
          <p:cNvPr id="14" name="Freeform 50">
            <a:extLst>
              <a:ext uri="{FF2B5EF4-FFF2-40B4-BE49-F238E27FC236}">
                <a16:creationId xmlns:a16="http://schemas.microsoft.com/office/drawing/2014/main" id="{13722DD7-BA73-4776-93A3-94491FEF72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title="Logo Minnesota Well Owners Organization">
            <a:extLst>
              <a:ext uri="{FF2B5EF4-FFF2-40B4-BE49-F238E27FC236}">
                <a16:creationId xmlns:a16="http://schemas.microsoft.com/office/drawing/2014/main" id="{35327739-9FAA-48A6-B989-173730A36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770" y="3228696"/>
            <a:ext cx="4141760" cy="1315008"/>
          </a:xfrm>
          <a:prstGeom prst="rect">
            <a:avLst/>
          </a:prstGeom>
        </p:spPr>
      </p:pic>
    </p:spTree>
    <p:extLst>
      <p:ext uri="{BB962C8B-B14F-4D97-AF65-F5344CB8AC3E}">
        <p14:creationId xmlns:p14="http://schemas.microsoft.com/office/powerpoint/2010/main" val="176009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BB4678-1558-456A-9E83-39FC18E8D788}"/>
              </a:ext>
            </a:extLst>
          </p:cNvPr>
          <p:cNvSpPr>
            <a:spLocks noGrp="1"/>
          </p:cNvSpPr>
          <p:nvPr>
            <p:ph type="title"/>
          </p:nvPr>
        </p:nvSpPr>
        <p:spPr/>
        <p:txBody>
          <a:bodyPr>
            <a:normAutofit/>
          </a:bodyPr>
          <a:lstStyle/>
          <a:p>
            <a:r>
              <a:rPr lang="en-US" dirty="0"/>
              <a:t>Where are the private domestic wells?</a:t>
            </a:r>
            <a:br>
              <a:rPr lang="en-US" dirty="0"/>
            </a:br>
            <a:r>
              <a:rPr lang="en-US" sz="2400" dirty="0"/>
              <a:t>USGS </a:t>
            </a:r>
            <a:r>
              <a:rPr lang="en-US" sz="1600" dirty="0"/>
              <a:t>https://www.usgs.gov/mission-areas/water-resources/science/domestic-private-supply-wells?qt-science_center_objects=0#qt-science_center_objects</a:t>
            </a:r>
          </a:p>
        </p:txBody>
      </p:sp>
      <p:pic>
        <p:nvPicPr>
          <p:cNvPr id="6" name="Picture 5" title="Map of United States">
            <a:extLst>
              <a:ext uri="{FF2B5EF4-FFF2-40B4-BE49-F238E27FC236}">
                <a16:creationId xmlns:a16="http://schemas.microsoft.com/office/drawing/2014/main" id="{33AE82E3-190C-437D-8774-C0CC48D4AD19}"/>
              </a:ext>
            </a:extLst>
          </p:cNvPr>
          <p:cNvPicPr>
            <a:picLocks noChangeAspect="1"/>
          </p:cNvPicPr>
          <p:nvPr/>
        </p:nvPicPr>
        <p:blipFill>
          <a:blip r:embed="rId2"/>
          <a:stretch>
            <a:fillRect/>
          </a:stretch>
        </p:blipFill>
        <p:spPr>
          <a:xfrm>
            <a:off x="1319512" y="1690688"/>
            <a:ext cx="9233463" cy="5143201"/>
          </a:xfrm>
          <a:prstGeom prst="rect">
            <a:avLst/>
          </a:prstGeom>
        </p:spPr>
      </p:pic>
    </p:spTree>
    <p:extLst>
      <p:ext uri="{BB962C8B-B14F-4D97-AF65-F5344CB8AC3E}">
        <p14:creationId xmlns:p14="http://schemas.microsoft.com/office/powerpoint/2010/main" val="2041916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1DE7243B-5109-444B-8FAF-7437C66BC0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C5D6221-DA7B-4611-AA26-7D8E349FDE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EA8A5E-3B53-47CF-8855-012238E70E47}"/>
              </a:ext>
            </a:extLst>
          </p:cNvPr>
          <p:cNvSpPr>
            <a:spLocks noGrp="1"/>
          </p:cNvSpPr>
          <p:nvPr>
            <p:ph type="title"/>
          </p:nvPr>
        </p:nvSpPr>
        <p:spPr>
          <a:xfrm>
            <a:off x="804672" y="1412489"/>
            <a:ext cx="2871095" cy="2127124"/>
          </a:xfrm>
        </p:spPr>
        <p:txBody>
          <a:bodyPr anchor="t">
            <a:normAutofit/>
          </a:bodyPr>
          <a:lstStyle/>
          <a:p>
            <a:r>
              <a:rPr lang="en-US" sz="3600">
                <a:solidFill>
                  <a:schemeClr val="bg1"/>
                </a:solidFill>
              </a:rPr>
              <a:t>Water Quality in Domestic Wells</a:t>
            </a:r>
            <a:br>
              <a:rPr lang="en-US" sz="3600">
                <a:solidFill>
                  <a:schemeClr val="bg1"/>
                </a:solidFill>
              </a:rPr>
            </a:br>
            <a:r>
              <a:rPr lang="en-US" sz="3600">
                <a:solidFill>
                  <a:schemeClr val="bg1"/>
                </a:solidFill>
              </a:rPr>
              <a:t>USGS 2005</a:t>
            </a:r>
          </a:p>
        </p:txBody>
      </p:sp>
      <p:sp>
        <p:nvSpPr>
          <p:cNvPr id="3" name="Content Placeholder 2">
            <a:extLst>
              <a:ext uri="{FF2B5EF4-FFF2-40B4-BE49-F238E27FC236}">
                <a16:creationId xmlns:a16="http://schemas.microsoft.com/office/drawing/2014/main" id="{F13D06D4-9D52-45A8-AA94-23BA96FE4789}"/>
              </a:ext>
            </a:extLst>
          </p:cNvPr>
          <p:cNvSpPr>
            <a:spLocks noGrp="1"/>
          </p:cNvSpPr>
          <p:nvPr>
            <p:ph sz="half" idx="1"/>
          </p:nvPr>
        </p:nvSpPr>
        <p:spPr>
          <a:xfrm>
            <a:off x="5198993" y="1412489"/>
            <a:ext cx="2926080" cy="5242954"/>
          </a:xfrm>
        </p:spPr>
        <p:txBody>
          <a:bodyPr>
            <a:normAutofit lnSpcReduction="10000"/>
          </a:bodyPr>
          <a:lstStyle/>
          <a:p>
            <a:r>
              <a:rPr lang="en-US" sz="2000" dirty="0"/>
              <a:t>Nationwide study of 2100 wells</a:t>
            </a:r>
          </a:p>
          <a:p>
            <a:pPr lvl="1"/>
            <a:r>
              <a:rPr lang="en-US" sz="1800" dirty="0"/>
              <a:t>1 in 5 wells contained one or more contaminants above Health Limits</a:t>
            </a:r>
          </a:p>
          <a:p>
            <a:pPr lvl="1"/>
            <a:r>
              <a:rPr lang="en-US" sz="1800" dirty="0"/>
              <a:t>The most common contaminants were inorganic chemicals that had both natural and man-made sources</a:t>
            </a:r>
          </a:p>
          <a:p>
            <a:pPr lvl="2"/>
            <a:r>
              <a:rPr lang="en-US" sz="1800" dirty="0"/>
              <a:t>Metals, radionuclides and nitrates</a:t>
            </a:r>
          </a:p>
          <a:p>
            <a:pPr lvl="1"/>
            <a:r>
              <a:rPr lang="en-US" sz="1800" dirty="0"/>
              <a:t>Pesticides and solvents were detected in 60% of wells, but seldom above health limits.</a:t>
            </a:r>
          </a:p>
        </p:txBody>
      </p:sp>
      <p:sp>
        <p:nvSpPr>
          <p:cNvPr id="4" name="Content Placeholder 3">
            <a:extLst>
              <a:ext uri="{FF2B5EF4-FFF2-40B4-BE49-F238E27FC236}">
                <a16:creationId xmlns:a16="http://schemas.microsoft.com/office/drawing/2014/main" id="{7D763004-B2FB-46CB-A84E-B594C3E868C0}"/>
              </a:ext>
            </a:extLst>
          </p:cNvPr>
          <p:cNvSpPr>
            <a:spLocks noGrp="1"/>
          </p:cNvSpPr>
          <p:nvPr>
            <p:ph sz="half" idx="2"/>
          </p:nvPr>
        </p:nvSpPr>
        <p:spPr>
          <a:xfrm>
            <a:off x="8451604" y="1412489"/>
            <a:ext cx="2926080" cy="4363844"/>
          </a:xfrm>
        </p:spPr>
        <p:txBody>
          <a:bodyPr>
            <a:normAutofit lnSpcReduction="10000"/>
          </a:bodyPr>
          <a:lstStyle/>
          <a:p>
            <a:r>
              <a:rPr lang="en-US" sz="1800" dirty="0"/>
              <a:t>Half of wells have one “nuisance” contaminant that impairs taste, odor and other aesthetic factors.</a:t>
            </a:r>
          </a:p>
          <a:p>
            <a:r>
              <a:rPr lang="en-US" sz="1800" dirty="0"/>
              <a:t>Bacteria and microbes were detected in 1/3 of wells that were analyzed.</a:t>
            </a:r>
          </a:p>
          <a:p>
            <a:r>
              <a:rPr lang="en-US" sz="1800" dirty="0"/>
              <a:t>Contaminants are usually in mixtures and co-occur with other chemicals</a:t>
            </a:r>
          </a:p>
        </p:txBody>
      </p:sp>
    </p:spTree>
    <p:extLst>
      <p:ext uri="{BB962C8B-B14F-4D97-AF65-F5344CB8AC3E}">
        <p14:creationId xmlns:p14="http://schemas.microsoft.com/office/powerpoint/2010/main" val="73435927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CF4C-319C-4954-84D5-740264577B75}"/>
              </a:ext>
            </a:extLst>
          </p:cNvPr>
          <p:cNvSpPr>
            <a:spLocks noGrp="1"/>
          </p:cNvSpPr>
          <p:nvPr>
            <p:ph type="title"/>
          </p:nvPr>
        </p:nvSpPr>
        <p:spPr>
          <a:xfrm>
            <a:off x="762001" y="803325"/>
            <a:ext cx="5314536" cy="1325563"/>
          </a:xfrm>
        </p:spPr>
        <p:txBody>
          <a:bodyPr vert="horz" lIns="91440" tIns="45720" rIns="91440" bIns="45720" rtlCol="0" anchor="ctr">
            <a:normAutofit fontScale="90000"/>
          </a:bodyPr>
          <a:lstStyle/>
          <a:p>
            <a:r>
              <a:rPr lang="en-US" dirty="0"/>
              <a:t>How do we talk about the risk of bad water</a:t>
            </a:r>
            <a:r>
              <a:rPr lang="en-US" dirty="0" smtClean="0"/>
              <a:t>? </a:t>
            </a:r>
            <a:r>
              <a:rPr lang="en-US" sz="1600" dirty="0" smtClean="0"/>
              <a:t>(2)</a:t>
            </a:r>
            <a:endParaRPr lang="en-US" sz="1600" dirty="0"/>
          </a:p>
        </p:txBody>
      </p:sp>
      <p:pic>
        <p:nvPicPr>
          <p:cNvPr id="6" name="Content Placeholder 5">
            <a:extLst>
              <a:ext uri="{FF2B5EF4-FFF2-40B4-BE49-F238E27FC236}">
                <a16:creationId xmlns:a16="http://schemas.microsoft.com/office/drawing/2014/main" id="{BB4382AC-72E3-4ADE-A65B-F5D80AA2E2AF}"/>
              </a:ext>
            </a:extLst>
          </p:cNvPr>
          <p:cNvPicPr>
            <a:picLocks noGrp="1" noChangeAspect="1"/>
          </p:cNvPicPr>
          <p:nvPr>
            <p:ph sz="half" idx="1"/>
          </p:nvPr>
        </p:nvPicPr>
        <p:blipFill>
          <a:blip r:embed="rId2"/>
          <a:stretch>
            <a:fillRect/>
          </a:stretch>
        </p:blipFill>
        <p:spPr>
          <a:xfrm>
            <a:off x="1851710" y="4725756"/>
            <a:ext cx="5314950" cy="2041696"/>
          </a:xfrm>
          <a:prstGeom prst="rect">
            <a:avLst/>
          </a:prstGeom>
        </p:spPr>
      </p:pic>
      <p:sp>
        <p:nvSpPr>
          <p:cNvPr id="10" name="Freeform: Shape 9">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0C555F6B-9587-4A58-9085-D504F72E30F8}"/>
              </a:ext>
            </a:extLst>
          </p:cNvPr>
          <p:cNvPicPr>
            <a:picLocks noGrp="1" noChangeAspect="1"/>
          </p:cNvPicPr>
          <p:nvPr>
            <p:ph sz="half" idx="2"/>
          </p:nvPr>
        </p:nvPicPr>
        <p:blipFill rotWithShape="1">
          <a:blip r:embed="rId3"/>
          <a:srcRect l="14471" r="31398"/>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7" name="Picture 6">
            <a:extLst>
              <a:ext uri="{FF2B5EF4-FFF2-40B4-BE49-F238E27FC236}">
                <a16:creationId xmlns:a16="http://schemas.microsoft.com/office/drawing/2014/main" id="{D55DCD8C-EDE2-4859-B0E7-BCACC0354A78}"/>
              </a:ext>
            </a:extLst>
          </p:cNvPr>
          <p:cNvPicPr>
            <a:picLocks noChangeAspect="1"/>
          </p:cNvPicPr>
          <p:nvPr/>
        </p:nvPicPr>
        <p:blipFill>
          <a:blip r:embed="rId4"/>
          <a:stretch>
            <a:fillRect/>
          </a:stretch>
        </p:blipFill>
        <p:spPr>
          <a:xfrm>
            <a:off x="453342" y="1989992"/>
            <a:ext cx="3991336" cy="2662791"/>
          </a:xfrm>
          <a:prstGeom prst="rect">
            <a:avLst/>
          </a:prstGeom>
        </p:spPr>
      </p:pic>
      <p:sp>
        <p:nvSpPr>
          <p:cNvPr id="8" name="TextBox 7">
            <a:extLst>
              <a:ext uri="{FF2B5EF4-FFF2-40B4-BE49-F238E27FC236}">
                <a16:creationId xmlns:a16="http://schemas.microsoft.com/office/drawing/2014/main" id="{EE091834-C9C3-439D-9B93-6BF1722FC74B}"/>
              </a:ext>
            </a:extLst>
          </p:cNvPr>
          <p:cNvSpPr txBox="1"/>
          <p:nvPr/>
        </p:nvSpPr>
        <p:spPr>
          <a:xfrm>
            <a:off x="7564659" y="5790092"/>
            <a:ext cx="3912243" cy="1077218"/>
          </a:xfrm>
          <a:prstGeom prst="rect">
            <a:avLst/>
          </a:prstGeom>
          <a:noFill/>
        </p:spPr>
        <p:txBody>
          <a:bodyPr wrap="square" rtlCol="0">
            <a:spAutoFit/>
          </a:bodyPr>
          <a:lstStyle/>
          <a:p>
            <a:r>
              <a:rPr lang="en-US" sz="3200" dirty="0"/>
              <a:t>Technical communication.</a:t>
            </a:r>
          </a:p>
        </p:txBody>
      </p:sp>
      <p:sp>
        <p:nvSpPr>
          <p:cNvPr id="11" name="TextBox 10">
            <a:extLst>
              <a:ext uri="{FF2B5EF4-FFF2-40B4-BE49-F238E27FC236}">
                <a16:creationId xmlns:a16="http://schemas.microsoft.com/office/drawing/2014/main" id="{3811A090-1265-4A05-98D8-806A274F6907}"/>
              </a:ext>
            </a:extLst>
          </p:cNvPr>
          <p:cNvSpPr txBox="1"/>
          <p:nvPr/>
        </p:nvSpPr>
        <p:spPr>
          <a:xfrm>
            <a:off x="9096375" y="152400"/>
            <a:ext cx="2105025" cy="646331"/>
          </a:xfrm>
          <a:prstGeom prst="rect">
            <a:avLst/>
          </a:prstGeom>
          <a:noFill/>
        </p:spPr>
        <p:txBody>
          <a:bodyPr wrap="square" rtlCol="0">
            <a:spAutoFit/>
          </a:bodyPr>
          <a:lstStyle/>
          <a:p>
            <a:r>
              <a:rPr lang="en-US" dirty="0">
                <a:solidFill>
                  <a:schemeClr val="bg1"/>
                </a:solidFill>
              </a:rPr>
              <a:t>Nitrate risk to groundwater</a:t>
            </a:r>
          </a:p>
        </p:txBody>
      </p:sp>
    </p:spTree>
    <p:extLst>
      <p:ext uri="{BB962C8B-B14F-4D97-AF65-F5344CB8AC3E}">
        <p14:creationId xmlns:p14="http://schemas.microsoft.com/office/powerpoint/2010/main" val="320260163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CF4C-319C-4954-84D5-740264577B75}"/>
              </a:ext>
            </a:extLst>
          </p:cNvPr>
          <p:cNvSpPr>
            <a:spLocks noGrp="1"/>
          </p:cNvSpPr>
          <p:nvPr>
            <p:ph type="title"/>
          </p:nvPr>
        </p:nvSpPr>
        <p:spPr>
          <a:xfrm>
            <a:off x="762001" y="803325"/>
            <a:ext cx="5314536" cy="1325563"/>
          </a:xfrm>
        </p:spPr>
        <p:txBody>
          <a:bodyPr vert="horz" lIns="91440" tIns="45720" rIns="91440" bIns="45720" rtlCol="0" anchor="ctr">
            <a:normAutofit fontScale="90000"/>
          </a:bodyPr>
          <a:lstStyle/>
          <a:p>
            <a:r>
              <a:rPr lang="en-US" dirty="0"/>
              <a:t>How do we talk about the risk of bad water</a:t>
            </a:r>
            <a:r>
              <a:rPr lang="en-US" dirty="0" smtClean="0"/>
              <a:t>? </a:t>
            </a:r>
            <a:r>
              <a:rPr lang="en-US" sz="1600" dirty="0" smtClean="0"/>
              <a:t>(1)</a:t>
            </a:r>
            <a:endParaRPr lang="en-US" sz="16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E091834-C9C3-439D-9B93-6BF1722FC74B}"/>
              </a:ext>
            </a:extLst>
          </p:cNvPr>
          <p:cNvSpPr txBox="1"/>
          <p:nvPr/>
        </p:nvSpPr>
        <p:spPr>
          <a:xfrm>
            <a:off x="6396866" y="5497958"/>
            <a:ext cx="3912243" cy="1077218"/>
          </a:xfrm>
          <a:prstGeom prst="rect">
            <a:avLst/>
          </a:prstGeom>
          <a:noFill/>
        </p:spPr>
        <p:txBody>
          <a:bodyPr wrap="square" rtlCol="0">
            <a:spAutoFit/>
          </a:bodyPr>
          <a:lstStyle/>
          <a:p>
            <a:r>
              <a:rPr lang="en-US" sz="3200" dirty="0"/>
              <a:t>Public communication.</a:t>
            </a:r>
          </a:p>
        </p:txBody>
      </p:sp>
      <p:pic>
        <p:nvPicPr>
          <p:cNvPr id="11" name="Content Placeholder 10">
            <a:extLst>
              <a:ext uri="{FF2B5EF4-FFF2-40B4-BE49-F238E27FC236}">
                <a16:creationId xmlns:a16="http://schemas.microsoft.com/office/drawing/2014/main" id="{EEB4E4DA-5BCD-44A8-886C-09FED8434C27}"/>
              </a:ext>
            </a:extLst>
          </p:cNvPr>
          <p:cNvPicPr>
            <a:picLocks noGrp="1" noChangeAspect="1"/>
          </p:cNvPicPr>
          <p:nvPr>
            <p:ph sz="half" idx="2"/>
          </p:nvPr>
        </p:nvPicPr>
        <p:blipFill>
          <a:blip r:embed="rId2"/>
          <a:stretch>
            <a:fillRect/>
          </a:stretch>
        </p:blipFill>
        <p:spPr>
          <a:xfrm>
            <a:off x="8562975" y="2918131"/>
            <a:ext cx="2790825" cy="1638300"/>
          </a:xfrm>
          <a:prstGeom prst="rect">
            <a:avLst/>
          </a:prstGeom>
        </p:spPr>
      </p:pic>
      <p:pic>
        <p:nvPicPr>
          <p:cNvPr id="12" name="Content Placeholder 11">
            <a:extLst>
              <a:ext uri="{FF2B5EF4-FFF2-40B4-BE49-F238E27FC236}">
                <a16:creationId xmlns:a16="http://schemas.microsoft.com/office/drawing/2014/main" id="{87C2F98D-F5B2-47AE-9A55-40A2F04D9101}"/>
              </a:ext>
            </a:extLst>
          </p:cNvPr>
          <p:cNvPicPr>
            <a:picLocks noGrp="1" noChangeAspect="1"/>
          </p:cNvPicPr>
          <p:nvPr>
            <p:ph sz="half" idx="1"/>
          </p:nvPr>
        </p:nvPicPr>
        <p:blipFill>
          <a:blip r:embed="rId3"/>
          <a:stretch>
            <a:fillRect/>
          </a:stretch>
        </p:blipFill>
        <p:spPr>
          <a:xfrm>
            <a:off x="2140100" y="2219325"/>
            <a:ext cx="2774111" cy="3835350"/>
          </a:xfrm>
          <a:prstGeom prst="rect">
            <a:avLst/>
          </a:prstGeom>
        </p:spPr>
      </p:pic>
      <p:pic>
        <p:nvPicPr>
          <p:cNvPr id="13" name="Picture 12" title="Image of dropleet with skeleton">
            <a:extLst>
              <a:ext uri="{FF2B5EF4-FFF2-40B4-BE49-F238E27FC236}">
                <a16:creationId xmlns:a16="http://schemas.microsoft.com/office/drawing/2014/main" id="{A6E59E38-2741-4CFE-88EC-DE7C8D863B3B}"/>
              </a:ext>
            </a:extLst>
          </p:cNvPr>
          <p:cNvPicPr>
            <a:picLocks noChangeAspect="1"/>
          </p:cNvPicPr>
          <p:nvPr/>
        </p:nvPicPr>
        <p:blipFill>
          <a:blip r:embed="rId4"/>
          <a:stretch>
            <a:fillRect/>
          </a:stretch>
        </p:blipFill>
        <p:spPr>
          <a:xfrm>
            <a:off x="7441557" y="196289"/>
            <a:ext cx="1822862" cy="1932599"/>
          </a:xfrm>
          <a:prstGeom prst="rect">
            <a:avLst/>
          </a:prstGeom>
        </p:spPr>
      </p:pic>
      <p:sp>
        <p:nvSpPr>
          <p:cNvPr id="14" name="TextBox 13">
            <a:extLst>
              <a:ext uri="{FF2B5EF4-FFF2-40B4-BE49-F238E27FC236}">
                <a16:creationId xmlns:a16="http://schemas.microsoft.com/office/drawing/2014/main" id="{82A5B6D6-38B6-44D2-9C71-66CDA21689E1}"/>
              </a:ext>
            </a:extLst>
          </p:cNvPr>
          <p:cNvSpPr txBox="1"/>
          <p:nvPr/>
        </p:nvSpPr>
        <p:spPr>
          <a:xfrm>
            <a:off x="8562975" y="4772025"/>
            <a:ext cx="3000813" cy="369332"/>
          </a:xfrm>
          <a:prstGeom prst="rect">
            <a:avLst/>
          </a:prstGeom>
          <a:noFill/>
        </p:spPr>
        <p:txBody>
          <a:bodyPr wrap="square" rtlCol="0">
            <a:spAutoFit/>
          </a:bodyPr>
          <a:lstStyle/>
          <a:p>
            <a:r>
              <a:rPr lang="en-US" dirty="0">
                <a:solidFill>
                  <a:schemeClr val="accent1"/>
                </a:solidFill>
              </a:rPr>
              <a:t>Mpls norovirus warning sign</a:t>
            </a:r>
          </a:p>
        </p:txBody>
      </p:sp>
      <p:pic>
        <p:nvPicPr>
          <p:cNvPr id="15" name="Picture 14" title="Image:Do not drink the tap water">
            <a:extLst>
              <a:ext uri="{FF2B5EF4-FFF2-40B4-BE49-F238E27FC236}">
                <a16:creationId xmlns:a16="http://schemas.microsoft.com/office/drawing/2014/main" id="{950A5ED1-F344-4785-99BA-6056C58510CE}"/>
              </a:ext>
            </a:extLst>
          </p:cNvPr>
          <p:cNvPicPr>
            <a:picLocks noChangeAspect="1"/>
          </p:cNvPicPr>
          <p:nvPr/>
        </p:nvPicPr>
        <p:blipFill>
          <a:blip r:embed="rId5"/>
          <a:stretch>
            <a:fillRect/>
          </a:stretch>
        </p:blipFill>
        <p:spPr>
          <a:xfrm>
            <a:off x="9656647" y="196289"/>
            <a:ext cx="1907141" cy="1907141"/>
          </a:xfrm>
          <a:prstGeom prst="rect">
            <a:avLst/>
          </a:prstGeom>
        </p:spPr>
      </p:pic>
    </p:spTree>
    <p:extLst>
      <p:ext uri="{BB962C8B-B14F-4D97-AF65-F5344CB8AC3E}">
        <p14:creationId xmlns:p14="http://schemas.microsoft.com/office/powerpoint/2010/main" val="314799689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D0A92D-399A-41B4-B955-6B72A41B74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42264" y="0"/>
            <a:ext cx="934973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6A49DF9-534D-4905-8F46-02AB63EB6F34}"/>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F8DE75B-8DD8-436D-A6FE-14B2B74E09B7}"/>
              </a:ext>
            </a:extLst>
          </p:cNvPr>
          <p:cNvSpPr>
            <a:spLocks noGrp="1"/>
          </p:cNvSpPr>
          <p:nvPr>
            <p:ph type="title"/>
          </p:nvPr>
        </p:nvSpPr>
        <p:spPr>
          <a:xfrm>
            <a:off x="804620" y="4592325"/>
            <a:ext cx="5946579" cy="1297115"/>
          </a:xfrm>
        </p:spPr>
        <p:txBody>
          <a:bodyPr vert="horz" lIns="91440" tIns="45720" rIns="91440" bIns="45720" rtlCol="0" anchor="t">
            <a:normAutofit fontScale="90000"/>
          </a:bodyPr>
          <a:lstStyle/>
          <a:p>
            <a:pPr lvl="0"/>
            <a:r>
              <a:rPr lang="en-US" sz="3600" b="1" kern="1200" dirty="0">
                <a:solidFill>
                  <a:srgbClr val="0070C0"/>
                </a:solidFill>
                <a:latin typeface="+mj-lt"/>
                <a:ea typeface="+mj-ea"/>
                <a:cs typeface="+mj-cs"/>
              </a:rPr>
              <a:t>Safe water at it's source does not guarantee safe water from the tap</a:t>
            </a:r>
            <a:r>
              <a:rPr lang="en-US" sz="2800" b="1" kern="1200" dirty="0">
                <a:solidFill>
                  <a:srgbClr val="000000"/>
                </a:solidFill>
                <a:latin typeface="+mj-lt"/>
                <a:ea typeface="+mj-ea"/>
                <a:cs typeface="+mj-cs"/>
              </a:rPr>
              <a:t/>
            </a:r>
            <a:br>
              <a:rPr lang="en-US" sz="2800" b="1" kern="1200" dirty="0">
                <a:solidFill>
                  <a:srgbClr val="000000"/>
                </a:solidFill>
                <a:latin typeface="+mj-lt"/>
                <a:ea typeface="+mj-ea"/>
                <a:cs typeface="+mj-cs"/>
              </a:rPr>
            </a:br>
            <a:endParaRPr lang="en-US" sz="2800" kern="1200" dirty="0">
              <a:solidFill>
                <a:srgbClr val="000000"/>
              </a:solidFill>
              <a:latin typeface="+mj-lt"/>
              <a:ea typeface="+mj-ea"/>
              <a:cs typeface="+mj-cs"/>
            </a:endParaRPr>
          </a:p>
        </p:txBody>
      </p:sp>
      <p:sp>
        <p:nvSpPr>
          <p:cNvPr id="15" name="Freeform 56">
            <a:extLst>
              <a:ext uri="{FF2B5EF4-FFF2-40B4-BE49-F238E27FC236}">
                <a16:creationId xmlns:a16="http://schemas.microsoft.com/office/drawing/2014/main" id="{9FA51AA9-DFBD-4CB2-9C70-26DAC24A34C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35021" y="2"/>
            <a:ext cx="4305922" cy="3193227"/>
          </a:xfrm>
          <a:custGeom>
            <a:avLst/>
            <a:gdLst>
              <a:gd name="connsiteX0" fmla="*/ 268379 w 4305922"/>
              <a:gd name="connsiteY0" fmla="*/ 0 h 3193227"/>
              <a:gd name="connsiteX1" fmla="*/ 4037544 w 4305922"/>
              <a:gd name="connsiteY1" fmla="*/ 0 h 3193227"/>
              <a:gd name="connsiteX2" fmla="*/ 4046072 w 4305922"/>
              <a:gd name="connsiteY2" fmla="*/ 14037 h 3193227"/>
              <a:gd name="connsiteX3" fmla="*/ 4305922 w 4305922"/>
              <a:gd name="connsiteY3" fmla="*/ 1040266 h 3193227"/>
              <a:gd name="connsiteX4" fmla="*/ 2152962 w 4305922"/>
              <a:gd name="connsiteY4" fmla="*/ 3193227 h 3193227"/>
              <a:gd name="connsiteX5" fmla="*/ 0 w 4305922"/>
              <a:gd name="connsiteY5" fmla="*/ 1040266 h 3193227"/>
              <a:gd name="connsiteX6" fmla="*/ 259851 w 4305922"/>
              <a:gd name="connsiteY6" fmla="*/ 14037 h 319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5922" h="3193227">
                <a:moveTo>
                  <a:pt x="268379" y="0"/>
                </a:moveTo>
                <a:lnTo>
                  <a:pt x="4037544" y="0"/>
                </a:lnTo>
                <a:lnTo>
                  <a:pt x="4046072" y="14037"/>
                </a:lnTo>
                <a:cubicBezTo>
                  <a:pt x="4211790" y="319097"/>
                  <a:pt x="4305922" y="668689"/>
                  <a:pt x="4305922" y="1040266"/>
                </a:cubicBezTo>
                <a:cubicBezTo>
                  <a:pt x="4305922" y="2229314"/>
                  <a:pt x="3342009" y="3193227"/>
                  <a:pt x="2152962" y="3193227"/>
                </a:cubicBezTo>
                <a:cubicBezTo>
                  <a:pt x="963913" y="3193227"/>
                  <a:pt x="0" y="2229314"/>
                  <a:pt x="0" y="1040266"/>
                </a:cubicBezTo>
                <a:cubicBezTo>
                  <a:pt x="0" y="668689"/>
                  <a:pt x="94133" y="319097"/>
                  <a:pt x="259851" y="14037"/>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title="Image Tap water isn't safe">
            <a:extLst>
              <a:ext uri="{FF2B5EF4-FFF2-40B4-BE49-F238E27FC236}">
                <a16:creationId xmlns:a16="http://schemas.microsoft.com/office/drawing/2014/main" id="{920953E8-C8BB-4B50-80BD-F37C73BD9EA3}"/>
              </a:ext>
            </a:extLst>
          </p:cNvPr>
          <p:cNvPicPr>
            <a:picLocks noGrp="1" noChangeAspect="1"/>
          </p:cNvPicPr>
          <p:nvPr>
            <p:ph sz="half" idx="2"/>
          </p:nvPr>
        </p:nvPicPr>
        <p:blipFill rotWithShape="1">
          <a:blip r:embed="rId3">
            <a:alphaModFix/>
          </a:blip>
          <a:srcRect t="11977" r="-1" b="12424"/>
          <a:stretch/>
        </p:blipFill>
        <p:spPr>
          <a:xfrm>
            <a:off x="3347837" y="1"/>
            <a:ext cx="4063868" cy="3072200"/>
          </a:xfrm>
          <a:custGeom>
            <a:avLst/>
            <a:gdLst>
              <a:gd name="connsiteX0" fmla="*/ 288818 w 4063868"/>
              <a:gd name="connsiteY0" fmla="*/ 0 h 3072200"/>
              <a:gd name="connsiteX1" fmla="*/ 3775050 w 4063868"/>
              <a:gd name="connsiteY1" fmla="*/ 0 h 3072200"/>
              <a:gd name="connsiteX2" fmla="*/ 3818625 w 4063868"/>
              <a:gd name="connsiteY2" fmla="*/ 71726 h 3072200"/>
              <a:gd name="connsiteX3" fmla="*/ 4063868 w 4063868"/>
              <a:gd name="connsiteY3" fmla="*/ 1040266 h 3072200"/>
              <a:gd name="connsiteX4" fmla="*/ 2031934 w 4063868"/>
              <a:gd name="connsiteY4" fmla="*/ 3072200 h 3072200"/>
              <a:gd name="connsiteX5" fmla="*/ 0 w 4063868"/>
              <a:gd name="connsiteY5" fmla="*/ 1040266 h 3072200"/>
              <a:gd name="connsiteX6" fmla="*/ 245244 w 4063868"/>
              <a:gd name="connsiteY6" fmla="*/ 71726 h 30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868" h="3072200">
                <a:moveTo>
                  <a:pt x="288818" y="0"/>
                </a:moveTo>
                <a:lnTo>
                  <a:pt x="3775050" y="0"/>
                </a:lnTo>
                <a:lnTo>
                  <a:pt x="3818625" y="71726"/>
                </a:lnTo>
                <a:cubicBezTo>
                  <a:pt x="3975028" y="359637"/>
                  <a:pt x="4063868" y="689577"/>
                  <a:pt x="4063868" y="1040266"/>
                </a:cubicBezTo>
                <a:cubicBezTo>
                  <a:pt x="4063868" y="2162473"/>
                  <a:pt x="3154140" y="3072200"/>
                  <a:pt x="2031934" y="3072200"/>
                </a:cubicBezTo>
                <a:cubicBezTo>
                  <a:pt x="909728" y="3072200"/>
                  <a:pt x="0" y="2162473"/>
                  <a:pt x="0" y="1040266"/>
                </a:cubicBezTo>
                <a:cubicBezTo>
                  <a:pt x="0" y="689577"/>
                  <a:pt x="88841" y="359637"/>
                  <a:pt x="245244" y="71726"/>
                </a:cubicBezTo>
                <a:close/>
              </a:path>
            </a:pathLst>
          </a:custGeom>
          <a:effectLst>
            <a:softEdge rad="0"/>
          </a:effectLst>
        </p:spPr>
      </p:pic>
      <p:sp>
        <p:nvSpPr>
          <p:cNvPr id="17" name="Freeform 58">
            <a:extLst>
              <a:ext uri="{FF2B5EF4-FFF2-40B4-BE49-F238E27FC236}">
                <a16:creationId xmlns:a16="http://schemas.microsoft.com/office/drawing/2014/main" id="{D5905D0D-FE5E-454B-A340-4DE821C09E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5658" y="1424717"/>
            <a:ext cx="4506342" cy="5442758"/>
          </a:xfrm>
          <a:custGeom>
            <a:avLst/>
            <a:gdLst>
              <a:gd name="connsiteX0" fmla="*/ 3034499 w 4506342"/>
              <a:gd name="connsiteY0" fmla="*/ 0 h 5442758"/>
              <a:gd name="connsiteX1" fmla="*/ 4480922 w 4506342"/>
              <a:gd name="connsiteY1" fmla="*/ 366248 h 5442758"/>
              <a:gd name="connsiteX2" fmla="*/ 4506342 w 4506342"/>
              <a:gd name="connsiteY2" fmla="*/ 381691 h 5442758"/>
              <a:gd name="connsiteX3" fmla="*/ 4506342 w 4506342"/>
              <a:gd name="connsiteY3" fmla="*/ 5442758 h 5442758"/>
              <a:gd name="connsiteX4" fmla="*/ 1193461 w 4506342"/>
              <a:gd name="connsiteY4" fmla="*/ 5442758 h 5442758"/>
              <a:gd name="connsiteX5" fmla="*/ 1104276 w 4506342"/>
              <a:gd name="connsiteY5" fmla="*/ 5376066 h 5442758"/>
              <a:gd name="connsiteX6" fmla="*/ 0 w 4506342"/>
              <a:gd name="connsiteY6" fmla="*/ 3034499 h 5442758"/>
              <a:gd name="connsiteX7" fmla="*/ 3034499 w 4506342"/>
              <a:gd name="connsiteY7" fmla="*/ 0 h 544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342" h="5442758">
                <a:moveTo>
                  <a:pt x="3034499" y="0"/>
                </a:moveTo>
                <a:cubicBezTo>
                  <a:pt x="3558220" y="0"/>
                  <a:pt x="4050953" y="132675"/>
                  <a:pt x="4480922" y="366248"/>
                </a:cubicBezTo>
                <a:lnTo>
                  <a:pt x="4506342" y="381691"/>
                </a:lnTo>
                <a:lnTo>
                  <a:pt x="4506342" y="5442758"/>
                </a:lnTo>
                <a:lnTo>
                  <a:pt x="1193461" y="5442758"/>
                </a:lnTo>
                <a:lnTo>
                  <a:pt x="1104276" y="5376066"/>
                </a:lnTo>
                <a:cubicBezTo>
                  <a:pt x="429867" y="4819495"/>
                  <a:pt x="0" y="3977198"/>
                  <a:pt x="0" y="3034499"/>
                </a:cubicBezTo>
                <a:cubicBezTo>
                  <a:pt x="0" y="1358591"/>
                  <a:pt x="1358591" y="0"/>
                  <a:pt x="3034499"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title="Image :Drinking water protection zone">
            <a:extLst>
              <a:ext uri="{FF2B5EF4-FFF2-40B4-BE49-F238E27FC236}">
                <a16:creationId xmlns:a16="http://schemas.microsoft.com/office/drawing/2014/main" id="{1EA73AB3-7C54-4783-A120-7A01CB2BFC9F}"/>
              </a:ext>
            </a:extLst>
          </p:cNvPr>
          <p:cNvPicPr>
            <a:picLocks noGrp="1" noChangeAspect="1"/>
          </p:cNvPicPr>
          <p:nvPr>
            <p:ph sz="half" idx="1"/>
          </p:nvPr>
        </p:nvPicPr>
        <p:blipFill rotWithShape="1">
          <a:blip r:embed="rId4">
            <a:alphaModFix/>
          </a:blip>
          <a:srcRect l="10651" r="8912" b="-1"/>
          <a:stretch/>
        </p:blipFill>
        <p:spPr>
          <a:xfrm>
            <a:off x="7685658" y="1596615"/>
            <a:ext cx="4351232" cy="5287648"/>
          </a:xfrm>
          <a:custGeom>
            <a:avLst/>
            <a:gdLst>
              <a:gd name="connsiteX0" fmla="*/ 2879389 w 4351232"/>
              <a:gd name="connsiteY0" fmla="*/ 0 h 5287648"/>
              <a:gd name="connsiteX1" fmla="*/ 4251877 w 4351232"/>
              <a:gd name="connsiteY1" fmla="*/ 347527 h 5287648"/>
              <a:gd name="connsiteX2" fmla="*/ 4351232 w 4351232"/>
              <a:gd name="connsiteY2" fmla="*/ 407886 h 5287648"/>
              <a:gd name="connsiteX3" fmla="*/ 4351232 w 4351232"/>
              <a:gd name="connsiteY3" fmla="*/ 5287648 h 5287648"/>
              <a:gd name="connsiteX4" fmla="*/ 1303444 w 4351232"/>
              <a:gd name="connsiteY4" fmla="*/ 5287648 h 5287648"/>
              <a:gd name="connsiteX5" fmla="*/ 1269495 w 4351232"/>
              <a:gd name="connsiteY5" fmla="*/ 5267024 h 5287648"/>
              <a:gd name="connsiteX6" fmla="*/ 0 w 4351232"/>
              <a:gd name="connsiteY6" fmla="*/ 2879389 h 5287648"/>
              <a:gd name="connsiteX7" fmla="*/ 2879389 w 4351232"/>
              <a:gd name="connsiteY7" fmla="*/ 0 h 52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232" h="5287648">
                <a:moveTo>
                  <a:pt x="2879389" y="0"/>
                </a:moveTo>
                <a:cubicBezTo>
                  <a:pt x="3376340" y="0"/>
                  <a:pt x="3843887" y="125893"/>
                  <a:pt x="4251877" y="347527"/>
                </a:cubicBezTo>
                <a:lnTo>
                  <a:pt x="4351232" y="407886"/>
                </a:lnTo>
                <a:lnTo>
                  <a:pt x="4351232" y="5287648"/>
                </a:lnTo>
                <a:lnTo>
                  <a:pt x="1303444" y="5287648"/>
                </a:lnTo>
                <a:lnTo>
                  <a:pt x="1269495" y="5267024"/>
                </a:lnTo>
                <a:cubicBezTo>
                  <a:pt x="503573" y="4749577"/>
                  <a:pt x="0" y="3873291"/>
                  <a:pt x="0" y="2879389"/>
                </a:cubicBezTo>
                <a:cubicBezTo>
                  <a:pt x="0" y="1289146"/>
                  <a:pt x="1289146" y="0"/>
                  <a:pt x="2879389" y="0"/>
                </a:cubicBezTo>
                <a:close/>
              </a:path>
            </a:pathLst>
          </a:custGeom>
          <a:effectLst>
            <a:softEdge rad="0"/>
          </a:effectLst>
        </p:spPr>
      </p:pic>
    </p:spTree>
    <p:extLst>
      <p:ext uri="{BB962C8B-B14F-4D97-AF65-F5344CB8AC3E}">
        <p14:creationId xmlns:p14="http://schemas.microsoft.com/office/powerpoint/2010/main" val="4207677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0C9AB-95C1-4926-B8B5-E006FE52959A}"/>
              </a:ext>
            </a:extLst>
          </p:cNvPr>
          <p:cNvSpPr>
            <a:spLocks noGrp="1"/>
          </p:cNvSpPr>
          <p:nvPr>
            <p:ph type="title"/>
          </p:nvPr>
        </p:nvSpPr>
        <p:spPr>
          <a:xfrm>
            <a:off x="731651" y="794405"/>
            <a:ext cx="5006336" cy="1325563"/>
          </a:xfrm>
        </p:spPr>
        <p:txBody>
          <a:bodyPr vert="horz" lIns="91440" tIns="45720" rIns="91440" bIns="45720" rtlCol="0" anchor="ctr">
            <a:normAutofit fontScale="90000"/>
          </a:bodyPr>
          <a:lstStyle/>
          <a:p>
            <a:r>
              <a:rPr lang="en-US" sz="3200" dirty="0"/>
              <a:t>Bad water at the source does not require us to drink bad water from the tap</a:t>
            </a:r>
            <a:r>
              <a:rPr lang="en-US" sz="2100" dirty="0"/>
              <a:t/>
            </a:r>
            <a:br>
              <a:rPr lang="en-US" sz="2100" dirty="0"/>
            </a:br>
            <a:endParaRPr lang="en-US" sz="2100" dirty="0"/>
          </a:p>
        </p:txBody>
      </p:sp>
      <p:pic>
        <p:nvPicPr>
          <p:cNvPr id="6" name="Content Placeholder 5" title="Image Potable water">
            <a:extLst>
              <a:ext uri="{FF2B5EF4-FFF2-40B4-BE49-F238E27FC236}">
                <a16:creationId xmlns:a16="http://schemas.microsoft.com/office/drawing/2014/main" id="{90AA04EF-307B-4565-91DF-82B0C0997747}"/>
              </a:ext>
            </a:extLst>
          </p:cNvPr>
          <p:cNvPicPr>
            <a:picLocks noGrp="1" noChangeAspect="1"/>
          </p:cNvPicPr>
          <p:nvPr>
            <p:ph sz="half" idx="2"/>
          </p:nvPr>
        </p:nvPicPr>
        <p:blipFill>
          <a:blip r:embed="rId2"/>
          <a:stretch>
            <a:fillRect/>
          </a:stretch>
        </p:blipFill>
        <p:spPr>
          <a:xfrm>
            <a:off x="1887520" y="2569580"/>
            <a:ext cx="2347503" cy="3127430"/>
          </a:xfrm>
          <a:prstGeom prst="rect">
            <a:avLst/>
          </a:prstGeom>
        </p:spPr>
      </p:pic>
      <p:sp>
        <p:nvSpPr>
          <p:cNvPr id="10" name="Freeform: Shape 9">
            <a:extLst>
              <a:ext uri="{FF2B5EF4-FFF2-40B4-BE49-F238E27FC236}">
                <a16:creationId xmlns:a16="http://schemas.microsoft.com/office/drawing/2014/main" id="{4F74D28C-3268-4E35-8EE1-D92CB4A85A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AD598654-610C-4EF1-A3D6-FA24248AFAF3}"/>
              </a:ext>
            </a:extLst>
          </p:cNvPr>
          <p:cNvPicPr>
            <a:picLocks noGrp="1" noChangeAspect="1"/>
          </p:cNvPicPr>
          <p:nvPr>
            <p:ph sz="half" idx="1"/>
          </p:nvPr>
        </p:nvPicPr>
        <p:blipFill rotWithShape="1">
          <a:blip r:embed="rId3"/>
          <a:srcRect l="25397" r="25630" b="-1"/>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7" name="Rectangle 6">
            <a:extLst>
              <a:ext uri="{FF2B5EF4-FFF2-40B4-BE49-F238E27FC236}">
                <a16:creationId xmlns:a16="http://schemas.microsoft.com/office/drawing/2014/main" id="{47D42BD3-AD6E-48EB-9C9F-A1C0CA671DA4}"/>
              </a:ext>
            </a:extLst>
          </p:cNvPr>
          <p:cNvSpPr/>
          <p:nvPr/>
        </p:nvSpPr>
        <p:spPr>
          <a:xfrm>
            <a:off x="312517" y="5903883"/>
            <a:ext cx="8206450" cy="954107"/>
          </a:xfrm>
          <a:prstGeom prst="rect">
            <a:avLst/>
          </a:prstGeom>
        </p:spPr>
        <p:txBody>
          <a:bodyPr wrap="square">
            <a:spAutoFit/>
          </a:bodyPr>
          <a:lstStyle/>
          <a:p>
            <a:r>
              <a:rPr lang="en-US" sz="2800" b="1" dirty="0"/>
              <a:t>Effective and affordable water treatment is available for almost any contaminant.</a:t>
            </a:r>
          </a:p>
        </p:txBody>
      </p:sp>
    </p:spTree>
    <p:extLst>
      <p:ext uri="{BB962C8B-B14F-4D97-AF65-F5344CB8AC3E}">
        <p14:creationId xmlns:p14="http://schemas.microsoft.com/office/powerpoint/2010/main" val="373556575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B5CB-27C2-4312-A271-994D1AF48387}"/>
              </a:ext>
            </a:extLst>
          </p:cNvPr>
          <p:cNvSpPr>
            <a:spLocks noGrp="1"/>
          </p:cNvSpPr>
          <p:nvPr>
            <p:ph type="title"/>
          </p:nvPr>
        </p:nvSpPr>
        <p:spPr>
          <a:xfrm>
            <a:off x="801099" y="266219"/>
            <a:ext cx="5006336" cy="2455634"/>
          </a:xfrm>
        </p:spPr>
        <p:txBody>
          <a:bodyPr vert="horz" lIns="91440" tIns="45720" rIns="91440" bIns="45720" rtlCol="0" anchor="ctr">
            <a:noAutofit/>
          </a:bodyPr>
          <a:lstStyle/>
          <a:p>
            <a:r>
              <a:rPr lang="en-US" sz="2800" b="1" dirty="0"/>
              <a:t>Minnesota needs to lead and create a path to the future for safe drinking water for every household.</a:t>
            </a:r>
          </a:p>
        </p:txBody>
      </p:sp>
      <p:sp>
        <p:nvSpPr>
          <p:cNvPr id="3" name="Content Placeholder 2">
            <a:extLst>
              <a:ext uri="{FF2B5EF4-FFF2-40B4-BE49-F238E27FC236}">
                <a16:creationId xmlns:a16="http://schemas.microsoft.com/office/drawing/2014/main" id="{FC3E1AC3-6943-4E78-95A2-D752449DEFF2}"/>
              </a:ext>
            </a:extLst>
          </p:cNvPr>
          <p:cNvSpPr>
            <a:spLocks noGrp="1"/>
          </p:cNvSpPr>
          <p:nvPr>
            <p:ph sz="half" idx="1"/>
          </p:nvPr>
        </p:nvSpPr>
        <p:spPr>
          <a:xfrm>
            <a:off x="805543" y="2871982"/>
            <a:ext cx="5006336" cy="3181684"/>
          </a:xfrm>
        </p:spPr>
        <p:txBody>
          <a:bodyPr vert="horz" lIns="91440" tIns="45720" rIns="91440" bIns="45720" rtlCol="0" anchor="t">
            <a:normAutofit lnSpcReduction="10000"/>
          </a:bodyPr>
          <a:lstStyle/>
          <a:p>
            <a:r>
              <a:rPr lang="en-US" sz="4000" b="1" dirty="0"/>
              <a:t>In 2019 we still cannot ensure water availability, sustainable drinking water and sanitation for  Minnesota</a:t>
            </a:r>
          </a:p>
          <a:p>
            <a:endParaRPr lang="en-US" sz="1800" dirty="0"/>
          </a:p>
        </p:txBody>
      </p:sp>
      <p:sp>
        <p:nvSpPr>
          <p:cNvPr id="10" name="Freeform: Shape 9">
            <a:extLst>
              <a:ext uri="{FF2B5EF4-FFF2-40B4-BE49-F238E27FC236}">
                <a16:creationId xmlns:a16="http://schemas.microsoft.com/office/drawing/2014/main" id="{4F74D28C-3268-4E35-8EE1-D92CB4A85A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CB8A1E8C-B1B2-4F05-96A2-4529B0799598}"/>
              </a:ext>
            </a:extLst>
          </p:cNvPr>
          <p:cNvPicPr>
            <a:picLocks noGrp="1" noChangeAspect="1"/>
          </p:cNvPicPr>
          <p:nvPr>
            <p:ph sz="half" idx="2"/>
          </p:nvPr>
        </p:nvPicPr>
        <p:blipFill rotWithShape="1">
          <a:blip r:embed="rId2"/>
          <a:srcRect l="496" r="43505"/>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35665391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B2A718-DD9C-4BE6-8E69-CFC718B40091}"/>
              </a:ext>
            </a:extLst>
          </p:cNvPr>
          <p:cNvSpPr>
            <a:spLocks noGrp="1"/>
          </p:cNvSpPr>
          <p:nvPr>
            <p:ph type="title"/>
          </p:nvPr>
        </p:nvSpPr>
        <p:spPr>
          <a:xfrm>
            <a:off x="838200" y="1412488"/>
            <a:ext cx="2899189" cy="4363844"/>
          </a:xfrm>
        </p:spPr>
        <p:txBody>
          <a:bodyPr anchor="t">
            <a:normAutofit/>
          </a:bodyPr>
          <a:lstStyle/>
          <a:p>
            <a:r>
              <a:rPr lang="en-US" sz="3400" dirty="0">
                <a:solidFill>
                  <a:srgbClr val="FFFFFF"/>
                </a:solidFill>
                <a:latin typeface="Aharoni" panose="02010803020104030203" pitchFamily="2" charset="-79"/>
                <a:cs typeface="Aharoni" panose="02010803020104030203" pitchFamily="2" charset="-79"/>
              </a:rPr>
              <a:t>MN Drinking water management</a:t>
            </a:r>
            <a:endParaRPr lang="en-US" sz="3400" dirty="0">
              <a:solidFill>
                <a:srgbClr val="FFFFFF"/>
              </a:solidFill>
            </a:endParaRPr>
          </a:p>
        </p:txBody>
      </p:sp>
      <p:sp>
        <p:nvSpPr>
          <p:cNvPr id="3" name="Content Placeholder 2">
            <a:extLst>
              <a:ext uri="{FF2B5EF4-FFF2-40B4-BE49-F238E27FC236}">
                <a16:creationId xmlns:a16="http://schemas.microsoft.com/office/drawing/2014/main" id="{DB03BBC8-0791-490C-92AC-F263B4592213}"/>
              </a:ext>
            </a:extLst>
          </p:cNvPr>
          <p:cNvSpPr>
            <a:spLocks noGrp="1"/>
          </p:cNvSpPr>
          <p:nvPr>
            <p:ph sz="half" idx="1"/>
          </p:nvPr>
        </p:nvSpPr>
        <p:spPr>
          <a:xfrm>
            <a:off x="4380855" y="1412489"/>
            <a:ext cx="3427283" cy="4363844"/>
          </a:xfrm>
        </p:spPr>
        <p:txBody>
          <a:bodyPr>
            <a:normAutofit fontScale="92500"/>
          </a:bodyPr>
          <a:lstStyle/>
          <a:p>
            <a:pPr lvl="0"/>
            <a:r>
              <a:rPr lang="en-US" sz="3600" dirty="0"/>
              <a:t>What’s critical?</a:t>
            </a:r>
          </a:p>
          <a:p>
            <a:pPr lvl="0"/>
            <a:r>
              <a:rPr lang="en-US" sz="2000" dirty="0"/>
              <a:t>Informed well owners</a:t>
            </a:r>
          </a:p>
          <a:p>
            <a:pPr lvl="0"/>
            <a:r>
              <a:rPr lang="en-US" sz="2000" dirty="0"/>
              <a:t>Data</a:t>
            </a:r>
          </a:p>
          <a:p>
            <a:pPr lvl="1"/>
            <a:r>
              <a:rPr lang="en-US" sz="2000" dirty="0"/>
              <a:t>Water supply systems</a:t>
            </a:r>
          </a:p>
          <a:p>
            <a:pPr lvl="1"/>
            <a:r>
              <a:rPr lang="en-US" sz="2000" dirty="0"/>
              <a:t>Water Source</a:t>
            </a:r>
          </a:p>
          <a:p>
            <a:pPr lvl="1"/>
            <a:r>
              <a:rPr lang="en-US" sz="2000" dirty="0"/>
              <a:t>Pollution Sensitivity</a:t>
            </a:r>
          </a:p>
          <a:p>
            <a:pPr lvl="2"/>
            <a:r>
              <a:rPr lang="en-US" dirty="0"/>
              <a:t>Probability</a:t>
            </a:r>
          </a:p>
          <a:p>
            <a:pPr lvl="2"/>
            <a:r>
              <a:rPr lang="en-US" dirty="0"/>
              <a:t>Consequences</a:t>
            </a:r>
          </a:p>
          <a:p>
            <a:pPr lvl="1"/>
            <a:r>
              <a:rPr lang="en-US" sz="2000" dirty="0"/>
              <a:t>Effective risk assessment</a:t>
            </a:r>
          </a:p>
          <a:p>
            <a:pPr lvl="0"/>
            <a:r>
              <a:rPr lang="en-US" sz="2000" dirty="0"/>
              <a:t>Resources</a:t>
            </a:r>
          </a:p>
          <a:p>
            <a:endParaRPr lang="en-US" sz="2000"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9B057674-DBE5-4719-9C84-B6BFC9B7F355}"/>
              </a:ext>
            </a:extLst>
          </p:cNvPr>
          <p:cNvSpPr>
            <a:spLocks noGrp="1"/>
          </p:cNvSpPr>
          <p:nvPr>
            <p:ph sz="half" idx="2"/>
          </p:nvPr>
        </p:nvSpPr>
        <p:spPr>
          <a:xfrm>
            <a:off x="8451604" y="1412489"/>
            <a:ext cx="3308270" cy="4363844"/>
          </a:xfrm>
        </p:spPr>
        <p:txBody>
          <a:bodyPr>
            <a:normAutofit fontScale="92500"/>
          </a:bodyPr>
          <a:lstStyle/>
          <a:p>
            <a:pPr lvl="0"/>
            <a:r>
              <a:rPr lang="en-US" sz="3600" dirty="0"/>
              <a:t>What’s missing?</a:t>
            </a:r>
          </a:p>
          <a:p>
            <a:pPr lvl="0"/>
            <a:r>
              <a:rPr lang="en-US" sz="2000" dirty="0"/>
              <a:t>Effective Public Engagement</a:t>
            </a:r>
          </a:p>
          <a:p>
            <a:pPr lvl="1"/>
            <a:r>
              <a:rPr lang="en-US" sz="2000" dirty="0"/>
              <a:t>Understandable data</a:t>
            </a:r>
          </a:p>
          <a:p>
            <a:pPr lvl="1"/>
            <a:r>
              <a:rPr lang="en-US" sz="2000" dirty="0"/>
              <a:t>Practical advice</a:t>
            </a:r>
          </a:p>
          <a:p>
            <a:pPr lvl="2"/>
            <a:r>
              <a:rPr lang="en-US" dirty="0"/>
              <a:t>Realistic costs</a:t>
            </a:r>
          </a:p>
          <a:p>
            <a:pPr lvl="2"/>
            <a:r>
              <a:rPr lang="en-US" dirty="0"/>
              <a:t>Health and Safety benefits</a:t>
            </a:r>
          </a:p>
          <a:p>
            <a:pPr lvl="1"/>
            <a:r>
              <a:rPr lang="en-US" sz="2000" dirty="0"/>
              <a:t>Workable action plans for protection, enhancement and restoration of drinking water resources</a:t>
            </a:r>
          </a:p>
          <a:p>
            <a:pPr lvl="0"/>
            <a:r>
              <a:rPr lang="en-US" sz="2000" dirty="0"/>
              <a:t>Resources</a:t>
            </a:r>
          </a:p>
          <a:p>
            <a:endParaRPr lang="en-US" sz="2000" dirty="0"/>
          </a:p>
        </p:txBody>
      </p:sp>
    </p:spTree>
    <p:extLst>
      <p:ext uri="{BB962C8B-B14F-4D97-AF65-F5344CB8AC3E}">
        <p14:creationId xmlns:p14="http://schemas.microsoft.com/office/powerpoint/2010/main" val="1020077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32694-A426-4BB8-A6C7-987275584A69}"/>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b="1" dirty="0">
                <a:latin typeface="Calibri" panose="020F0502020204030204"/>
              </a:rPr>
              <a:t>How we talk matters!</a:t>
            </a:r>
            <a:endParaRPr lang="en-US" dirty="0"/>
          </a:p>
        </p:txBody>
      </p:sp>
      <p:sp>
        <p:nvSpPr>
          <p:cNvPr id="3" name="Content Placeholder 2">
            <a:extLst>
              <a:ext uri="{FF2B5EF4-FFF2-40B4-BE49-F238E27FC236}">
                <a16:creationId xmlns:a16="http://schemas.microsoft.com/office/drawing/2014/main" id="{AB4EDE13-41D1-4DC8-91BF-07E67A8651FD}"/>
              </a:ext>
            </a:extLst>
          </p:cNvPr>
          <p:cNvSpPr>
            <a:spLocks noGrp="1"/>
          </p:cNvSpPr>
          <p:nvPr>
            <p:ph sz="half" idx="1"/>
          </p:nvPr>
        </p:nvSpPr>
        <p:spPr>
          <a:xfrm>
            <a:off x="762000" y="2279018"/>
            <a:ext cx="5314543" cy="3375920"/>
          </a:xfrm>
        </p:spPr>
        <p:txBody>
          <a:bodyPr vert="horz" lIns="91440" tIns="45720" rIns="91440" bIns="45720" rtlCol="0" anchor="t">
            <a:normAutofit/>
          </a:bodyPr>
          <a:lstStyle/>
          <a:p>
            <a:r>
              <a:rPr lang="en-US" sz="2400" dirty="0"/>
              <a:t>Simplified messages are necessary.</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48C9569F-4384-4013-8138-CD02E5B44295}"/>
              </a:ext>
            </a:extLst>
          </p:cNvPr>
          <p:cNvPicPr>
            <a:picLocks noGrp="1" noChangeAspect="1"/>
          </p:cNvPicPr>
          <p:nvPr>
            <p:ph sz="half" idx="2"/>
          </p:nvPr>
        </p:nvPicPr>
        <p:blipFill rotWithShape="1">
          <a:blip r:embed="rId2"/>
          <a:srcRect l="12649" r="11568"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6" name="Picture 5" title="Image Owners private water">
            <a:extLst>
              <a:ext uri="{FF2B5EF4-FFF2-40B4-BE49-F238E27FC236}">
                <a16:creationId xmlns:a16="http://schemas.microsoft.com/office/drawing/2014/main" id="{26311ACB-4777-42B8-BABB-657B21464F76}"/>
              </a:ext>
            </a:extLst>
          </p:cNvPr>
          <p:cNvPicPr>
            <a:picLocks noChangeAspect="1"/>
          </p:cNvPicPr>
          <p:nvPr/>
        </p:nvPicPr>
        <p:blipFill>
          <a:blip r:embed="rId3"/>
          <a:stretch>
            <a:fillRect/>
          </a:stretch>
        </p:blipFill>
        <p:spPr>
          <a:xfrm>
            <a:off x="1157468" y="2976347"/>
            <a:ext cx="3641393" cy="3586144"/>
          </a:xfrm>
          <a:prstGeom prst="rect">
            <a:avLst/>
          </a:prstGeom>
        </p:spPr>
      </p:pic>
    </p:spTree>
    <p:extLst>
      <p:ext uri="{BB962C8B-B14F-4D97-AF65-F5344CB8AC3E}">
        <p14:creationId xmlns:p14="http://schemas.microsoft.com/office/powerpoint/2010/main" val="224129765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32A67F-3598-4A13-8552-DA884FFCCE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21047A-98D2-46B5-ADC7-EC1B3730B443}"/>
              </a:ext>
            </a:extLst>
          </p:cNvPr>
          <p:cNvSpPr>
            <a:spLocks noGrp="1"/>
          </p:cNvSpPr>
          <p:nvPr>
            <p:ph type="title"/>
          </p:nvPr>
        </p:nvSpPr>
        <p:spPr>
          <a:xfrm>
            <a:off x="804673" y="3320859"/>
            <a:ext cx="4573475" cy="1708341"/>
          </a:xfrm>
        </p:spPr>
        <p:txBody>
          <a:bodyPr vert="horz" lIns="91440" tIns="45720" rIns="91440" bIns="45720" rtlCol="0" anchor="t">
            <a:normAutofit fontScale="90000"/>
          </a:bodyPr>
          <a:lstStyle/>
          <a:p>
            <a:r>
              <a:rPr lang="en-US" sz="4100" b="1" kern="1200" dirty="0">
                <a:solidFill>
                  <a:schemeClr val="bg1"/>
                </a:solidFill>
                <a:latin typeface="+mj-lt"/>
                <a:ea typeface="+mj-ea"/>
                <a:cs typeface="+mj-cs"/>
              </a:rPr>
              <a:t>How we manage the human dimensions of water use matters.</a:t>
            </a:r>
          </a:p>
        </p:txBody>
      </p:sp>
      <p:sp>
        <p:nvSpPr>
          <p:cNvPr id="3" name="Content Placeholder 2">
            <a:extLst>
              <a:ext uri="{FF2B5EF4-FFF2-40B4-BE49-F238E27FC236}">
                <a16:creationId xmlns:a16="http://schemas.microsoft.com/office/drawing/2014/main" id="{65C6D13D-13CD-4160-9176-88D07803E97A}"/>
              </a:ext>
            </a:extLst>
          </p:cNvPr>
          <p:cNvSpPr>
            <a:spLocks noGrp="1"/>
          </p:cNvSpPr>
          <p:nvPr>
            <p:ph sz="half" idx="1"/>
          </p:nvPr>
        </p:nvSpPr>
        <p:spPr>
          <a:xfrm>
            <a:off x="804673" y="1979271"/>
            <a:ext cx="4662678" cy="1341586"/>
          </a:xfrm>
        </p:spPr>
        <p:txBody>
          <a:bodyPr vert="horz" lIns="91440" tIns="45720" rIns="91440" bIns="45720" rtlCol="0" anchor="b">
            <a:normAutofit lnSpcReduction="10000"/>
          </a:bodyPr>
          <a:lstStyle/>
          <a:p>
            <a:pPr marL="0" indent="0">
              <a:buNone/>
            </a:pPr>
            <a:r>
              <a:rPr lang="en-US" sz="2000" kern="1200" dirty="0">
                <a:solidFill>
                  <a:schemeClr val="bg1"/>
                </a:solidFill>
                <a:latin typeface="+mn-lt"/>
                <a:ea typeface="+mn-ea"/>
                <a:cs typeface="+mn-cs"/>
              </a:rPr>
              <a:t>We need accurate and practical information to address the barriers to safe water and need to attack and reject the biases and fallacies surrounding drinking water.</a:t>
            </a:r>
          </a:p>
        </p:txBody>
      </p:sp>
      <p:sp>
        <p:nvSpPr>
          <p:cNvPr id="12" name="Freeform: Shape 11">
            <a:extLst>
              <a:ext uri="{FF2B5EF4-FFF2-40B4-BE49-F238E27FC236}">
                <a16:creationId xmlns:a16="http://schemas.microsoft.com/office/drawing/2014/main" id="{BCC55ACC-A2F6-403C-A3A4-D59B3734D45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98EBA13-C937-430B-9523-439FE21096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FC781E20-B06B-4FEB-83E3-61BC40541747}"/>
              </a:ext>
            </a:extLst>
          </p:cNvPr>
          <p:cNvPicPr>
            <a:picLocks noGrp="1" noChangeAspect="1"/>
          </p:cNvPicPr>
          <p:nvPr>
            <p:ph sz="half" idx="2"/>
          </p:nvPr>
        </p:nvPicPr>
        <p:blipFill>
          <a:blip r:embed="rId2"/>
          <a:stretch>
            <a:fillRect/>
          </a:stretch>
        </p:blipFill>
        <p:spPr>
          <a:xfrm>
            <a:off x="7258049" y="2033805"/>
            <a:ext cx="4333875" cy="1722714"/>
          </a:xfrm>
          <a:prstGeom prst="rect">
            <a:avLst/>
          </a:prstGeom>
        </p:spPr>
      </p:pic>
      <p:sp>
        <p:nvSpPr>
          <p:cNvPr id="6" name="Rectangle 5">
            <a:extLst>
              <a:ext uri="{FF2B5EF4-FFF2-40B4-BE49-F238E27FC236}">
                <a16:creationId xmlns:a16="http://schemas.microsoft.com/office/drawing/2014/main" id="{FED5665F-1FA7-4AF5-8764-EC619BF8F87A}"/>
              </a:ext>
            </a:extLst>
          </p:cNvPr>
          <p:cNvSpPr/>
          <p:nvPr/>
        </p:nvSpPr>
        <p:spPr>
          <a:xfrm>
            <a:off x="6065688" y="4028302"/>
            <a:ext cx="6170914" cy="923330"/>
          </a:xfrm>
          <a:prstGeom prst="rect">
            <a:avLst/>
          </a:prstGeom>
        </p:spPr>
        <p:txBody>
          <a:bodyPr wrap="square">
            <a:spAutoFit/>
          </a:bodyPr>
          <a:lstStyle/>
          <a:p>
            <a:r>
              <a:rPr lang="en-US" dirty="0"/>
              <a:t>We need to communicate to well owners in different ways that are understandable at a level people understand, and with practical instructions that can make a difference.</a:t>
            </a:r>
          </a:p>
        </p:txBody>
      </p:sp>
    </p:spTree>
    <p:extLst>
      <p:ext uri="{BB962C8B-B14F-4D97-AF65-F5344CB8AC3E}">
        <p14:creationId xmlns:p14="http://schemas.microsoft.com/office/powerpoint/2010/main" val="1358612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165-61EE-4E8C-B420-E872E92DD939}"/>
              </a:ext>
            </a:extLst>
          </p:cNvPr>
          <p:cNvSpPr>
            <a:spLocks noGrp="1"/>
          </p:cNvSpPr>
          <p:nvPr>
            <p:ph type="title"/>
          </p:nvPr>
        </p:nvSpPr>
        <p:spPr>
          <a:xfrm>
            <a:off x="719847" y="107005"/>
            <a:ext cx="10556132" cy="2180296"/>
          </a:xfrm>
        </p:spPr>
        <p:txBody>
          <a:bodyPr>
            <a:normAutofit fontScale="90000"/>
          </a:bodyPr>
          <a:lstStyle/>
          <a:p>
            <a:r>
              <a:rPr lang="en-US" dirty="0">
                <a:solidFill>
                  <a:schemeClr val="bg1">
                    <a:lumMod val="50000"/>
                  </a:schemeClr>
                </a:solidFill>
              </a:rPr>
              <a:t>MnWOO Mission: </a:t>
            </a:r>
            <a:r>
              <a:rPr lang="en-US" sz="3100" i="1" dirty="0">
                <a:solidFill>
                  <a:schemeClr val="bg1">
                    <a:lumMod val="50000"/>
                  </a:schemeClr>
                </a:solidFill>
                <a:latin typeface="Times New Roman" panose="02020603050405020304" pitchFamily="18" charset="0"/>
                <a:ea typeface="Calibri" panose="020F0502020204030204" pitchFamily="34" charset="0"/>
              </a:rPr>
              <a:t> to provide education, technical advice, legal services, and advocacy to those Minnesotans who own private wells and to all those who rely on private wells for their drinking water and to preserve, protect, and restore Minnesota's water resources.</a:t>
            </a:r>
            <a:endParaRPr lang="en-US" sz="3100" dirty="0">
              <a:solidFill>
                <a:schemeClr val="bg1">
                  <a:lumMod val="50000"/>
                </a:schemeClr>
              </a:solidFill>
            </a:endParaRPr>
          </a:p>
        </p:txBody>
      </p:sp>
      <p:pic>
        <p:nvPicPr>
          <p:cNvPr id="4" name="Content Placeholder 3" title="Image of logo Minnesota Well Owners Organization">
            <a:extLst>
              <a:ext uri="{FF2B5EF4-FFF2-40B4-BE49-F238E27FC236}">
                <a16:creationId xmlns:a16="http://schemas.microsoft.com/office/drawing/2014/main" id="{8E76305D-FEBF-4E31-AFC0-B7960AA03678}"/>
              </a:ext>
            </a:extLst>
          </p:cNvPr>
          <p:cNvPicPr>
            <a:picLocks noGrp="1" noChangeAspect="1"/>
          </p:cNvPicPr>
          <p:nvPr>
            <p:ph idx="1"/>
          </p:nvPr>
        </p:nvPicPr>
        <p:blipFill>
          <a:blip r:embed="rId2"/>
          <a:stretch>
            <a:fillRect/>
          </a:stretch>
        </p:blipFill>
        <p:spPr>
          <a:xfrm>
            <a:off x="1631222" y="2587557"/>
            <a:ext cx="8356196" cy="2645924"/>
          </a:xfrm>
          <a:prstGeom prst="rect">
            <a:avLst/>
          </a:prstGeom>
        </p:spPr>
      </p:pic>
      <p:sp>
        <p:nvSpPr>
          <p:cNvPr id="5" name="TextBox 4">
            <a:extLst>
              <a:ext uri="{FF2B5EF4-FFF2-40B4-BE49-F238E27FC236}">
                <a16:creationId xmlns:a16="http://schemas.microsoft.com/office/drawing/2014/main" id="{A0742F25-DDC8-4C53-8586-CAD2F2E15158}"/>
              </a:ext>
            </a:extLst>
          </p:cNvPr>
          <p:cNvSpPr txBox="1"/>
          <p:nvPr/>
        </p:nvSpPr>
        <p:spPr>
          <a:xfrm>
            <a:off x="7957226" y="5807413"/>
            <a:ext cx="3375497" cy="369332"/>
          </a:xfrm>
          <a:prstGeom prst="rect">
            <a:avLst/>
          </a:prstGeom>
          <a:noFill/>
        </p:spPr>
        <p:txBody>
          <a:bodyPr wrap="square" rtlCol="0">
            <a:spAutoFit/>
          </a:bodyPr>
          <a:lstStyle/>
          <a:p>
            <a:r>
              <a:rPr lang="en-US" dirty="0">
                <a:solidFill>
                  <a:schemeClr val="bg2">
                    <a:lumMod val="75000"/>
                  </a:schemeClr>
                </a:solidFill>
              </a:rPr>
              <a:t>A 501(c)3 nonprofit</a:t>
            </a:r>
          </a:p>
        </p:txBody>
      </p:sp>
    </p:spTree>
    <p:extLst>
      <p:ext uri="{BB962C8B-B14F-4D97-AF65-F5344CB8AC3E}">
        <p14:creationId xmlns:p14="http://schemas.microsoft.com/office/powerpoint/2010/main" val="3331807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BE30CE-3381-4D8C-9383-C1412B84A125}"/>
              </a:ext>
            </a:extLst>
          </p:cNvPr>
          <p:cNvSpPr>
            <a:spLocks noGrp="1"/>
          </p:cNvSpPr>
          <p:nvPr>
            <p:ph type="title"/>
          </p:nvPr>
        </p:nvSpPr>
        <p:spPr>
          <a:xfrm>
            <a:off x="781464" y="270889"/>
            <a:ext cx="5314536" cy="1325563"/>
          </a:xfrm>
        </p:spPr>
        <p:txBody>
          <a:bodyPr vert="horz" lIns="91440" tIns="45720" rIns="91440" bIns="45720" rtlCol="0" anchor="ctr">
            <a:normAutofit/>
          </a:bodyPr>
          <a:lstStyle/>
          <a:p>
            <a:r>
              <a:rPr lang="en-US" dirty="0">
                <a:solidFill>
                  <a:prstClr val="white"/>
                </a:solidFill>
              </a:rPr>
              <a:t>What if Minnesota - </a:t>
            </a:r>
            <a:endParaRPr lang="en-US" dirty="0"/>
          </a:p>
        </p:txBody>
      </p:sp>
      <p:sp>
        <p:nvSpPr>
          <p:cNvPr id="6" name="Content Placeholder 5">
            <a:extLst>
              <a:ext uri="{FF2B5EF4-FFF2-40B4-BE49-F238E27FC236}">
                <a16:creationId xmlns:a16="http://schemas.microsoft.com/office/drawing/2014/main" id="{53D33FB6-6277-4EEA-914B-8371EDA49DFD}"/>
              </a:ext>
            </a:extLst>
          </p:cNvPr>
          <p:cNvSpPr>
            <a:spLocks noGrp="1"/>
          </p:cNvSpPr>
          <p:nvPr>
            <p:ph sz="half" idx="1"/>
          </p:nvPr>
        </p:nvSpPr>
        <p:spPr>
          <a:xfrm>
            <a:off x="277792" y="1226915"/>
            <a:ext cx="6304988" cy="5360195"/>
          </a:xfrm>
        </p:spPr>
        <p:txBody>
          <a:bodyPr vert="horz" lIns="91440" tIns="45720" rIns="91440" bIns="45720" rtlCol="0" anchor="t">
            <a:normAutofit/>
          </a:bodyPr>
          <a:lstStyle/>
          <a:p>
            <a:r>
              <a:rPr lang="en-US" sz="1800" dirty="0"/>
              <a:t>Developed a well assessment tool for evaluating private well and groundwater vulnerability for health departments, SWCD’s and extension programs?</a:t>
            </a:r>
          </a:p>
          <a:p>
            <a:r>
              <a:rPr lang="en-US" sz="1800" dirty="0"/>
              <a:t>Educated more than 1% or 7500 private well owners every year? </a:t>
            </a:r>
          </a:p>
          <a:p>
            <a:r>
              <a:rPr lang="en-US" sz="1800" dirty="0"/>
              <a:t>Informed and gave technical assistance to realtors, laboratory personnel, and sanitarians via online courses and webinars?</a:t>
            </a:r>
          </a:p>
          <a:p>
            <a:r>
              <a:rPr lang="en-US" sz="1800" dirty="0"/>
              <a:t>Trained over 500 environmental health professionals, state regulators, and drillers on well vulnerability assessment and best practices in well owner outreach in over 30 states?</a:t>
            </a:r>
          </a:p>
          <a:p>
            <a:r>
              <a:rPr lang="en-US" sz="1800" dirty="0"/>
              <a:t>Developed Spanish-language materials to reach a wider demographic of well owners?</a:t>
            </a:r>
          </a:p>
          <a:p>
            <a:r>
              <a:rPr lang="en-US" sz="1800" dirty="0"/>
              <a:t>Delivered online training on the risk of lead in homes served by private wells?</a:t>
            </a:r>
          </a:p>
          <a:p>
            <a:endParaRPr lang="en-US" sz="1800" dirty="0"/>
          </a:p>
        </p:txBody>
      </p:sp>
      <p:sp>
        <p:nvSpPr>
          <p:cNvPr id="13" name="Freeform: Shape 12">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855E1D72-15E8-4BBD-A7D8-88452B1B4FA9}"/>
              </a:ext>
            </a:extLst>
          </p:cNvPr>
          <p:cNvPicPr>
            <a:picLocks noGrp="1" noChangeAspect="1"/>
          </p:cNvPicPr>
          <p:nvPr>
            <p:ph sz="half" idx="2"/>
          </p:nvPr>
        </p:nvPicPr>
        <p:blipFill rotWithShape="1">
          <a:blip r:embed="rId2"/>
          <a:srcRect l="31522" r="3287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270252611"/>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3009B-C9A1-4F34-B21C-3D8792C57CF4}"/>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kern="1200" dirty="0">
                <a:solidFill>
                  <a:schemeClr val="tx1"/>
                </a:solidFill>
                <a:latin typeface="+mj-lt"/>
                <a:ea typeface="+mj-ea"/>
                <a:cs typeface="+mj-cs"/>
              </a:rPr>
              <a:t>What if </a:t>
            </a:r>
            <a:r>
              <a:rPr lang="en-US" kern="1200" dirty="0" smtClean="0">
                <a:solidFill>
                  <a:schemeClr val="tx1"/>
                </a:solidFill>
                <a:latin typeface="+mj-lt"/>
                <a:ea typeface="+mj-ea"/>
                <a:cs typeface="+mj-cs"/>
              </a:rPr>
              <a:t>Minnesota: </a:t>
            </a:r>
            <a:endParaRPr lang="en-US"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16F8750F-79A5-4C17-B1F6-6ABF1C2B1FF6}"/>
              </a:ext>
            </a:extLst>
          </p:cNvPr>
          <p:cNvSpPr>
            <a:spLocks noGrp="1"/>
          </p:cNvSpPr>
          <p:nvPr>
            <p:ph sz="half" idx="1"/>
          </p:nvPr>
        </p:nvSpPr>
        <p:spPr>
          <a:xfrm>
            <a:off x="762000" y="2279018"/>
            <a:ext cx="5314543" cy="3375920"/>
          </a:xfrm>
        </p:spPr>
        <p:txBody>
          <a:bodyPr vert="horz" lIns="91440" tIns="45720" rIns="91440" bIns="45720" rtlCol="0" anchor="t">
            <a:normAutofit/>
          </a:bodyPr>
          <a:lstStyle/>
          <a:p>
            <a:r>
              <a:rPr lang="en-US" sz="1800"/>
              <a:t>Developed Water Safety Plans (WSP’s)</a:t>
            </a:r>
          </a:p>
          <a:p>
            <a:r>
              <a:rPr lang="en-US" sz="1800" b="1"/>
              <a:t>describe and analyze the drinking water supply chain; </a:t>
            </a:r>
          </a:p>
          <a:p>
            <a:r>
              <a:rPr lang="en-US" sz="1800" b="1"/>
              <a:t> identify all the factors that can cause a risk of contamination; </a:t>
            </a:r>
          </a:p>
          <a:p>
            <a:r>
              <a:rPr lang="en-US" sz="1800" b="1"/>
              <a:t> eliminate or mitigate these factors; </a:t>
            </a:r>
          </a:p>
          <a:p>
            <a:r>
              <a:rPr lang="en-US" sz="1800" b="1"/>
              <a:t> prevent possible re-contamination. </a:t>
            </a:r>
          </a:p>
          <a:p>
            <a:endParaRPr lang="en-US" sz="1800"/>
          </a:p>
        </p:txBody>
      </p:sp>
      <p:sp>
        <p:nvSpPr>
          <p:cNvPr id="12" name="Freeform: Shape 11">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2AC6D7F-F068-4E11-BB06-F601D89BB9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6A3173CB-B619-46A1-B8A4-E27013624B14}"/>
              </a:ext>
            </a:extLst>
          </p:cNvPr>
          <p:cNvPicPr>
            <a:picLocks noGrp="1" noChangeAspect="1"/>
          </p:cNvPicPr>
          <p:nvPr>
            <p:ph sz="half" idx="2"/>
          </p:nvPr>
        </p:nvPicPr>
        <p:blipFill>
          <a:blip r:embed="rId2"/>
          <a:stretch>
            <a:fillRect/>
          </a:stretch>
        </p:blipFill>
        <p:spPr>
          <a:xfrm>
            <a:off x="7650866" y="1019731"/>
            <a:ext cx="4541134" cy="3587494"/>
          </a:xfrm>
          <a:prstGeom prst="rect">
            <a:avLst/>
          </a:prstGeom>
        </p:spPr>
      </p:pic>
    </p:spTree>
    <p:extLst>
      <p:ext uri="{BB962C8B-B14F-4D97-AF65-F5344CB8AC3E}">
        <p14:creationId xmlns:p14="http://schemas.microsoft.com/office/powerpoint/2010/main" val="296969134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350278-93BE-487F-B859-8095C6BE1B78}"/>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Illinois has a plan.</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40909C21-2F8A-4109-B7DA-C78AEEC13D9F}"/>
              </a:ext>
            </a:extLst>
          </p:cNvPr>
          <p:cNvPicPr>
            <a:picLocks noGrp="1" noChangeAspect="1"/>
          </p:cNvPicPr>
          <p:nvPr>
            <p:ph sz="half" idx="2"/>
          </p:nvPr>
        </p:nvPicPr>
        <p:blipFill>
          <a:blip r:embed="rId2"/>
          <a:stretch>
            <a:fillRect/>
          </a:stretch>
        </p:blipFill>
        <p:spPr>
          <a:xfrm>
            <a:off x="331567" y="2877520"/>
            <a:ext cx="5455917" cy="3096233"/>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7AA9636E-CF9B-40AC-A550-C613EA2E3AEE}"/>
              </a:ext>
            </a:extLst>
          </p:cNvPr>
          <p:cNvPicPr>
            <a:picLocks noGrp="1" noChangeAspect="1"/>
          </p:cNvPicPr>
          <p:nvPr>
            <p:ph sz="half" idx="1"/>
          </p:nvPr>
        </p:nvPicPr>
        <p:blipFill>
          <a:blip r:embed="rId3"/>
          <a:stretch>
            <a:fillRect/>
          </a:stretch>
        </p:blipFill>
        <p:spPr>
          <a:xfrm>
            <a:off x="6445073" y="3484491"/>
            <a:ext cx="5455917" cy="1882291"/>
          </a:xfrm>
          <a:prstGeom prst="rect">
            <a:avLst/>
          </a:prstGeom>
        </p:spPr>
      </p:pic>
    </p:spTree>
    <p:extLst>
      <p:ext uri="{BB962C8B-B14F-4D97-AF65-F5344CB8AC3E}">
        <p14:creationId xmlns:p14="http://schemas.microsoft.com/office/powerpoint/2010/main" val="2628408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95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3A37F2-01EF-4B82-81D8-D91E93C6CC1F}"/>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The Private Well Class</a:t>
            </a:r>
          </a:p>
        </p:txBody>
      </p:sp>
      <p:pic>
        <p:nvPicPr>
          <p:cNvPr id="5" name="Content Placeholder 4" descr="Is your well water well?" title="Image of Water">
            <a:extLst>
              <a:ext uri="{FF2B5EF4-FFF2-40B4-BE49-F238E27FC236}">
                <a16:creationId xmlns:a16="http://schemas.microsoft.com/office/drawing/2014/main" id="{10EFBBBD-F921-4855-9FE4-8F5E92C27B62}"/>
              </a:ext>
            </a:extLst>
          </p:cNvPr>
          <p:cNvPicPr>
            <a:picLocks noGrp="1" noChangeAspect="1"/>
          </p:cNvPicPr>
          <p:nvPr>
            <p:ph sz="half" idx="1"/>
          </p:nvPr>
        </p:nvPicPr>
        <p:blipFill rotWithShape="1">
          <a:blip r:embed="rId2"/>
          <a:srcRect l="5190" r="21776"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690995E6-286A-4668-84ED-D6DFBD48DB33}"/>
              </a:ext>
            </a:extLst>
          </p:cNvPr>
          <p:cNvSpPr>
            <a:spLocks noGrp="1"/>
          </p:cNvSpPr>
          <p:nvPr>
            <p:ph sz="half" idx="2"/>
          </p:nvPr>
        </p:nvSpPr>
        <p:spPr>
          <a:xfrm>
            <a:off x="8029319" y="917725"/>
            <a:ext cx="3424739" cy="4852362"/>
          </a:xfrm>
          <a:solidFill>
            <a:schemeClr val="accent1">
              <a:lumMod val="20000"/>
              <a:lumOff val="80000"/>
            </a:schemeClr>
          </a:solidFill>
        </p:spPr>
        <p:txBody>
          <a:bodyPr vert="horz" lIns="91440" tIns="45720" rIns="91440" bIns="45720" rtlCol="0" anchor="ctr">
            <a:normAutofit/>
          </a:bodyPr>
          <a:lstStyle/>
          <a:p>
            <a:pPr lvl="0"/>
            <a:r>
              <a:rPr lang="en-US" sz="1600">
                <a:solidFill>
                  <a:srgbClr val="FFFFFF"/>
                </a:solidFill>
                <a:hlinkClick r:id="rId3">
                  <a:extLst>
                    <a:ext uri="{A12FA001-AC4F-418D-AE19-62706E023703}">
                      <ahyp:hlinkClr xmlns="" xmlns:ahyp="http://schemas.microsoft.com/office/drawing/2018/hyperlinkcolor" val="tx"/>
                    </a:ext>
                  </a:extLst>
                </a:hlinkClick>
              </a:rPr>
              <a:t>The Science of Groundwater</a:t>
            </a:r>
            <a:endParaRPr lang="en-US" sz="1600">
              <a:solidFill>
                <a:srgbClr val="FFFFFF"/>
              </a:solidFill>
            </a:endParaRPr>
          </a:p>
          <a:p>
            <a:pPr lvl="0"/>
            <a:r>
              <a:rPr lang="en-US" sz="1600">
                <a:solidFill>
                  <a:srgbClr val="FFFFFF"/>
                </a:solidFill>
                <a:hlinkClick r:id="rId4">
                  <a:extLst>
                    <a:ext uri="{A12FA001-AC4F-418D-AE19-62706E023703}">
                      <ahyp:hlinkClr xmlns="" xmlns:ahyp="http://schemas.microsoft.com/office/drawing/2018/hyperlinkcolor" val="tx"/>
                    </a:ext>
                  </a:extLst>
                </a:hlinkClick>
              </a:rPr>
              <a:t>Groundwater &amp; Well Contamination</a:t>
            </a:r>
            <a:endParaRPr lang="en-US" sz="1600">
              <a:solidFill>
                <a:srgbClr val="FFFFFF"/>
              </a:solidFill>
            </a:endParaRPr>
          </a:p>
          <a:p>
            <a:pPr lvl="0"/>
            <a:r>
              <a:rPr lang="en-US" sz="1600">
                <a:solidFill>
                  <a:srgbClr val="FFFFFF"/>
                </a:solidFill>
                <a:hlinkClick r:id="rId5">
                  <a:extLst>
                    <a:ext uri="{A12FA001-AC4F-418D-AE19-62706E023703}">
                      <ahyp:hlinkClr xmlns="" xmlns:ahyp="http://schemas.microsoft.com/office/drawing/2018/hyperlinkcolor" val="tx"/>
                    </a:ext>
                  </a:extLst>
                </a:hlinkClick>
              </a:rPr>
              <a:t>Well Construction &amp; Related Issues</a:t>
            </a:r>
            <a:endParaRPr lang="en-US" sz="1600">
              <a:solidFill>
                <a:srgbClr val="FFFFFF"/>
              </a:solidFill>
            </a:endParaRPr>
          </a:p>
          <a:p>
            <a:pPr lvl="0"/>
            <a:r>
              <a:rPr lang="en-US" sz="1600">
                <a:solidFill>
                  <a:srgbClr val="FFFFFF"/>
                </a:solidFill>
                <a:hlinkClick r:id="rId6">
                  <a:extLst>
                    <a:ext uri="{A12FA001-AC4F-418D-AE19-62706E023703}">
                      <ahyp:hlinkClr xmlns="" xmlns:ahyp="http://schemas.microsoft.com/office/drawing/2018/hyperlinkcolor" val="tx"/>
                    </a:ext>
                  </a:extLst>
                </a:hlinkClick>
              </a:rPr>
              <a:t>Your Water Well System</a:t>
            </a:r>
            <a:endParaRPr lang="en-US" sz="1600">
              <a:solidFill>
                <a:srgbClr val="FFFFFF"/>
              </a:solidFill>
            </a:endParaRPr>
          </a:p>
          <a:p>
            <a:pPr lvl="0"/>
            <a:r>
              <a:rPr lang="en-US" sz="1600">
                <a:solidFill>
                  <a:srgbClr val="FFFFFF"/>
                </a:solidFill>
                <a:hlinkClick r:id="rId7">
                  <a:extLst>
                    <a:ext uri="{A12FA001-AC4F-418D-AE19-62706E023703}">
                      <ahyp:hlinkClr xmlns="" xmlns:ahyp="http://schemas.microsoft.com/office/drawing/2018/hyperlinkcolor" val="tx"/>
                    </a:ext>
                  </a:extLst>
                </a:hlinkClick>
              </a:rPr>
              <a:t>Operations, Maintenance &amp; Best Practices</a:t>
            </a:r>
            <a:endParaRPr lang="en-US" sz="1600">
              <a:solidFill>
                <a:srgbClr val="FFFFFF"/>
              </a:solidFill>
            </a:endParaRPr>
          </a:p>
          <a:p>
            <a:pPr lvl="0"/>
            <a:r>
              <a:rPr lang="en-US" sz="1600">
                <a:solidFill>
                  <a:srgbClr val="FFFFFF"/>
                </a:solidFill>
                <a:hlinkClick r:id="rId8">
                  <a:extLst>
                    <a:ext uri="{A12FA001-AC4F-418D-AE19-62706E023703}">
                      <ahyp:hlinkClr xmlns="" xmlns:ahyp="http://schemas.microsoft.com/office/drawing/2018/hyperlinkcolor" val="tx"/>
                    </a:ext>
                  </a:extLst>
                </a:hlinkClick>
              </a:rPr>
              <a:t>Emergency Situations &amp; Problem Solving</a:t>
            </a:r>
            <a:endParaRPr lang="en-US" sz="1600">
              <a:solidFill>
                <a:srgbClr val="FFFFFF"/>
              </a:solidFill>
            </a:endParaRPr>
          </a:p>
          <a:p>
            <a:pPr lvl="0"/>
            <a:r>
              <a:rPr lang="en-US" sz="1600">
                <a:solidFill>
                  <a:srgbClr val="FFFFFF"/>
                </a:solidFill>
                <a:hlinkClick r:id="rId9">
                  <a:extLst>
                    <a:ext uri="{A12FA001-AC4F-418D-AE19-62706E023703}">
                      <ahyp:hlinkClr xmlns="" xmlns:ahyp="http://schemas.microsoft.com/office/drawing/2018/hyperlinkcolor" val="tx"/>
                    </a:ext>
                  </a:extLst>
                </a:hlinkClick>
              </a:rPr>
              <a:t>Getting Help &amp; Finding Local Answers</a:t>
            </a:r>
            <a:endParaRPr lang="en-US" sz="1600">
              <a:solidFill>
                <a:srgbClr val="FFFFFF"/>
              </a:solidFill>
            </a:endParaRPr>
          </a:p>
          <a:p>
            <a:pPr lvl="0"/>
            <a:r>
              <a:rPr lang="en-US" sz="1600">
                <a:solidFill>
                  <a:srgbClr val="FFFFFF"/>
                </a:solidFill>
                <a:hlinkClick r:id="rId10">
                  <a:extLst>
                    <a:ext uri="{A12FA001-AC4F-418D-AE19-62706E023703}">
                      <ahyp:hlinkClr xmlns="" xmlns:ahyp="http://schemas.microsoft.com/office/drawing/2018/hyperlinkcolor" val="tx"/>
                    </a:ext>
                  </a:extLst>
                </a:hlinkClick>
              </a:rPr>
              <a:t>Groundwater Quality &amp; Source Water Protection</a:t>
            </a:r>
            <a:endParaRPr lang="en-US" sz="1600">
              <a:solidFill>
                <a:srgbClr val="FFFFFF"/>
              </a:solidFill>
            </a:endParaRPr>
          </a:p>
          <a:p>
            <a:pPr lvl="0"/>
            <a:r>
              <a:rPr lang="en-US" sz="1600">
                <a:solidFill>
                  <a:srgbClr val="FFFFFF"/>
                </a:solidFill>
                <a:hlinkClick r:id="rId11">
                  <a:extLst>
                    <a:ext uri="{A12FA001-AC4F-418D-AE19-62706E023703}">
                      <ahyp:hlinkClr xmlns="" xmlns:ahyp="http://schemas.microsoft.com/office/drawing/2018/hyperlinkcolor" val="tx"/>
                    </a:ext>
                  </a:extLst>
                </a:hlinkClick>
              </a:rPr>
              <a:t>Sampling &amp; Interpreting Results</a:t>
            </a:r>
            <a:endParaRPr lang="en-US" sz="1600">
              <a:solidFill>
                <a:srgbClr val="FFFFFF"/>
              </a:solidFill>
            </a:endParaRPr>
          </a:p>
          <a:p>
            <a:pPr lvl="0"/>
            <a:r>
              <a:rPr lang="en-US" sz="1600">
                <a:solidFill>
                  <a:srgbClr val="FFFFFF"/>
                </a:solidFill>
                <a:hlinkClick r:id="rId12">
                  <a:extLst>
                    <a:ext uri="{A12FA001-AC4F-418D-AE19-62706E023703}">
                      <ahyp:hlinkClr xmlns="" xmlns:ahyp="http://schemas.microsoft.com/office/drawing/2018/hyperlinkcolor" val="tx"/>
                    </a:ext>
                  </a:extLst>
                </a:hlinkClick>
              </a:rPr>
              <a:t>Water Treatment Solutions</a:t>
            </a:r>
            <a:endParaRPr lang="en-US" sz="1600">
              <a:solidFill>
                <a:srgbClr val="FFFFFF"/>
              </a:solidFill>
            </a:endParaRPr>
          </a:p>
          <a:p>
            <a:endParaRPr lang="en-US" sz="1600">
              <a:solidFill>
                <a:srgbClr val="FFFFFF"/>
              </a:solidFill>
            </a:endParaRPr>
          </a:p>
        </p:txBody>
      </p:sp>
    </p:spTree>
    <p:extLst>
      <p:ext uri="{BB962C8B-B14F-4D97-AF65-F5344CB8AC3E}">
        <p14:creationId xmlns:p14="http://schemas.microsoft.com/office/powerpoint/2010/main" val="1402425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lowchart: Document 14">
            <a:extLst>
              <a:ext uri="{FF2B5EF4-FFF2-40B4-BE49-F238E27FC236}">
                <a16:creationId xmlns:a16="http://schemas.microsoft.com/office/drawing/2014/main" id="{D12DDE76-C203-4047-9998-63900085B5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18CABC-EA73-4EFC-BEDE-21F3E7815ADC}"/>
              </a:ext>
            </a:extLst>
          </p:cNvPr>
          <p:cNvSpPr>
            <a:spLocks noGrp="1"/>
          </p:cNvSpPr>
          <p:nvPr>
            <p:ph type="title"/>
          </p:nvPr>
        </p:nvSpPr>
        <p:spPr>
          <a:xfrm>
            <a:off x="838200" y="171162"/>
            <a:ext cx="2840182" cy="2371148"/>
          </a:xfrm>
          <a:prstGeom prst="ellipse">
            <a:avLst/>
          </a:prstGeom>
        </p:spPr>
        <p:txBody>
          <a:bodyPr>
            <a:normAutofit/>
          </a:bodyPr>
          <a:lstStyle/>
          <a:p>
            <a:r>
              <a:rPr lang="en-US" sz="2700">
                <a:solidFill>
                  <a:srgbClr val="FFFFFF"/>
                </a:solidFill>
              </a:rPr>
              <a:t>Water Quality testing at the kitchen sink:</a:t>
            </a:r>
          </a:p>
        </p:txBody>
      </p:sp>
      <p:pic>
        <p:nvPicPr>
          <p:cNvPr id="3" name="Picture 2" descr="A screenshot of a cell phone&#10;&#10;Description automatically generated">
            <a:extLst>
              <a:ext uri="{FF2B5EF4-FFF2-40B4-BE49-F238E27FC236}">
                <a16:creationId xmlns:a16="http://schemas.microsoft.com/office/drawing/2014/main" id="{83DB62E8-A69C-4C19-8FD3-DA69620712FD}"/>
              </a:ext>
            </a:extLst>
          </p:cNvPr>
          <p:cNvPicPr>
            <a:picLocks noChangeAspect="1"/>
          </p:cNvPicPr>
          <p:nvPr/>
        </p:nvPicPr>
        <p:blipFill>
          <a:blip r:embed="rId2"/>
          <a:stretch>
            <a:fillRect/>
          </a:stretch>
        </p:blipFill>
        <p:spPr>
          <a:xfrm>
            <a:off x="4207933" y="1362993"/>
            <a:ext cx="7347537" cy="4132990"/>
          </a:xfrm>
          <a:prstGeom prst="rect">
            <a:avLst/>
          </a:prstGeom>
        </p:spPr>
      </p:pic>
    </p:spTree>
    <p:extLst>
      <p:ext uri="{BB962C8B-B14F-4D97-AF65-F5344CB8AC3E}">
        <p14:creationId xmlns:p14="http://schemas.microsoft.com/office/powerpoint/2010/main" val="1558812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8004C-4DD2-4AC8-9A49-E05850F241E2}"/>
              </a:ext>
            </a:extLst>
          </p:cNvPr>
          <p:cNvSpPr>
            <a:spLocks noGrp="1"/>
          </p:cNvSpPr>
          <p:nvPr>
            <p:ph type="title"/>
          </p:nvPr>
        </p:nvSpPr>
        <p:spPr>
          <a:xfrm>
            <a:off x="707011" y="4502330"/>
            <a:ext cx="10765410" cy="1207269"/>
          </a:xfrm>
        </p:spPr>
        <p:txBody>
          <a:bodyPr vert="horz" lIns="91440" tIns="45720" rIns="91440" bIns="45720" rtlCol="0" anchor="b">
            <a:normAutofit fontScale="90000"/>
          </a:bodyPr>
          <a:lstStyle/>
          <a:p>
            <a:pPr algn="ctr"/>
            <a:r>
              <a:rPr lang="en-US" sz="6000" dirty="0"/>
              <a:t>Define our objectives and practice risk management.</a:t>
            </a:r>
          </a:p>
        </p:txBody>
      </p:sp>
      <p:pic>
        <p:nvPicPr>
          <p:cNvPr id="5" name="Content Placeholder 4">
            <a:extLst>
              <a:ext uri="{FF2B5EF4-FFF2-40B4-BE49-F238E27FC236}">
                <a16:creationId xmlns:a16="http://schemas.microsoft.com/office/drawing/2014/main" id="{1CB21059-F795-41DB-97C8-D034C6F97837}"/>
              </a:ext>
            </a:extLst>
          </p:cNvPr>
          <p:cNvPicPr>
            <a:picLocks noGrp="1" noChangeAspect="1"/>
          </p:cNvPicPr>
          <p:nvPr>
            <p:ph sz="half" idx="2"/>
          </p:nvPr>
        </p:nvPicPr>
        <p:blipFill>
          <a:blip r:embed="rId2"/>
          <a:stretch>
            <a:fillRect/>
          </a:stretch>
        </p:blipFill>
        <p:spPr>
          <a:xfrm>
            <a:off x="321734" y="440543"/>
            <a:ext cx="5458816" cy="3746641"/>
          </a:xfrm>
          <a:prstGeom prst="rect">
            <a:avLst/>
          </a:prstGeom>
        </p:spPr>
      </p:pic>
      <p:cxnSp>
        <p:nvCxnSpPr>
          <p:cNvPr id="11" name="Straight Connector 10">
            <a:extLst>
              <a:ext uri="{FF2B5EF4-FFF2-40B4-BE49-F238E27FC236}">
                <a16:creationId xmlns:a16="http://schemas.microsoft.com/office/drawing/2014/main" id="{3D83F26F-C55B-4A92-9AFF-4894D14E27C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CD9F94EE-78EA-4D98-AC64-B42765FE9A48}"/>
              </a:ext>
            </a:extLst>
          </p:cNvPr>
          <p:cNvPicPr>
            <a:picLocks noGrp="1" noChangeAspect="1"/>
          </p:cNvPicPr>
          <p:nvPr>
            <p:ph sz="half" idx="1"/>
          </p:nvPr>
        </p:nvPicPr>
        <p:blipFill>
          <a:blip r:embed="rId3"/>
          <a:stretch>
            <a:fillRect/>
          </a:stretch>
        </p:blipFill>
        <p:spPr>
          <a:xfrm>
            <a:off x="6484684" y="321735"/>
            <a:ext cx="5312345" cy="3984259"/>
          </a:xfrm>
          <a:prstGeom prst="rect">
            <a:avLst/>
          </a:prstGeom>
        </p:spPr>
      </p:pic>
    </p:spTree>
    <p:extLst>
      <p:ext uri="{BB962C8B-B14F-4D97-AF65-F5344CB8AC3E}">
        <p14:creationId xmlns:p14="http://schemas.microsoft.com/office/powerpoint/2010/main" val="379025687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0A3C43-9EF8-4815-B1FE-ECB9A1AB2797}"/>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What well owners want.  What well owners need</a:t>
            </a:r>
          </a:p>
        </p:txBody>
      </p:sp>
      <p:pic>
        <p:nvPicPr>
          <p:cNvPr id="5" name="Content Placeholder 4">
            <a:extLst>
              <a:ext uri="{FF2B5EF4-FFF2-40B4-BE49-F238E27FC236}">
                <a16:creationId xmlns:a16="http://schemas.microsoft.com/office/drawing/2014/main" id="{8C07343B-4D43-4A9A-92CF-A31C93C34086}"/>
              </a:ext>
            </a:extLst>
          </p:cNvPr>
          <p:cNvPicPr>
            <a:picLocks noGrp="1" noChangeAspect="1"/>
          </p:cNvPicPr>
          <p:nvPr>
            <p:ph sz="half" idx="2"/>
          </p:nvPr>
        </p:nvPicPr>
        <p:blipFill>
          <a:blip r:embed="rId2"/>
          <a:stretch>
            <a:fillRect/>
          </a:stretch>
        </p:blipFill>
        <p:spPr>
          <a:xfrm>
            <a:off x="4491943" y="961812"/>
            <a:ext cx="6281513" cy="4930987"/>
          </a:xfrm>
          <a:prstGeom prst="rect">
            <a:avLst/>
          </a:prstGeom>
        </p:spPr>
      </p:pic>
    </p:spTree>
    <p:extLst>
      <p:ext uri="{BB962C8B-B14F-4D97-AF65-F5344CB8AC3E}">
        <p14:creationId xmlns:p14="http://schemas.microsoft.com/office/powerpoint/2010/main" val="3420205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9FFBE6-071E-4A16-ACCF-EA84DD42B9F8}"/>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What well owners get.</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4F07737E-F503-474C-89F6-F4DC6BD6EA2C}"/>
              </a:ext>
            </a:extLst>
          </p:cNvPr>
          <p:cNvPicPr>
            <a:picLocks noGrp="1" noChangeAspect="1"/>
          </p:cNvPicPr>
          <p:nvPr>
            <p:ph sz="half" idx="1"/>
          </p:nvPr>
        </p:nvPicPr>
        <p:blipFill>
          <a:blip r:embed="rId2"/>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2930057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6AB4-8BA3-46AB-A220-999398ADAF2A}"/>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a:t>What well owners are grateful for.</a:t>
            </a:r>
          </a:p>
        </p:txBody>
      </p:sp>
      <p:pic>
        <p:nvPicPr>
          <p:cNvPr id="7" name="Content Placeholder 6">
            <a:extLst>
              <a:ext uri="{FF2B5EF4-FFF2-40B4-BE49-F238E27FC236}">
                <a16:creationId xmlns:a16="http://schemas.microsoft.com/office/drawing/2014/main" id="{DBDE1184-B981-47A2-A9D8-B0D76BAB29F7}"/>
              </a:ext>
            </a:extLst>
          </p:cNvPr>
          <p:cNvPicPr>
            <a:picLocks noGrp="1" noChangeAspect="1"/>
          </p:cNvPicPr>
          <p:nvPr>
            <p:ph sz="half" idx="2"/>
          </p:nvPr>
        </p:nvPicPr>
        <p:blipFill>
          <a:blip r:embed="rId2"/>
          <a:stretch>
            <a:fillRect/>
          </a:stretch>
        </p:blipFill>
        <p:spPr>
          <a:xfrm>
            <a:off x="1608881" y="2156569"/>
            <a:ext cx="3898105" cy="3898105"/>
          </a:xfrm>
          <a:prstGeom prst="rect">
            <a:avLst/>
          </a:prstGeom>
        </p:spPr>
      </p:pic>
      <p:sp>
        <p:nvSpPr>
          <p:cNvPr id="11" name="Freeform: Shape 10">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42D9B67C-7530-4D89-BFB5-9E01A28A6410}"/>
              </a:ext>
            </a:extLst>
          </p:cNvPr>
          <p:cNvPicPr>
            <a:picLocks noGrp="1" noChangeAspect="1"/>
          </p:cNvPicPr>
          <p:nvPr>
            <p:ph sz="half" idx="1"/>
          </p:nvPr>
        </p:nvPicPr>
        <p:blipFill rotWithShape="1">
          <a:blip r:embed="rId3"/>
          <a:srcRect l="21226" r="9970"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819147622"/>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Image of MnWOO logo">
            <a:extLst>
              <a:ext uri="{FF2B5EF4-FFF2-40B4-BE49-F238E27FC236}">
                <a16:creationId xmlns:a16="http://schemas.microsoft.com/office/drawing/2014/main" id="{075619F8-5596-4872-A1F5-EF77AF47B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4667" y="797667"/>
            <a:ext cx="5183221" cy="5183221"/>
          </a:xfrm>
          <a:prstGeom prst="rect">
            <a:avLst/>
          </a:prstGeom>
        </p:spPr>
      </p:pic>
      <p:sp>
        <p:nvSpPr>
          <p:cNvPr id="2" name="Title 1"/>
          <p:cNvSpPr>
            <a:spLocks noGrp="1"/>
          </p:cNvSpPr>
          <p:nvPr>
            <p:ph type="ctrTitle"/>
          </p:nvPr>
        </p:nvSpPr>
        <p:spPr>
          <a:xfrm>
            <a:off x="191386" y="138223"/>
            <a:ext cx="10476614" cy="510363"/>
          </a:xfrm>
        </p:spPr>
        <p:txBody>
          <a:bodyPr>
            <a:normAutofit/>
          </a:bodyPr>
          <a:lstStyle/>
          <a:p>
            <a:pPr algn="l"/>
            <a:r>
              <a:rPr lang="en-US" sz="900" dirty="0" err="1" smtClean="0"/>
              <a:t>MnWOO</a:t>
            </a:r>
            <a:endParaRPr lang="en-US" sz="900" dirty="0"/>
          </a:p>
        </p:txBody>
      </p:sp>
      <p:sp>
        <p:nvSpPr>
          <p:cNvPr id="4" name="Subtitle 3"/>
          <p:cNvSpPr>
            <a:spLocks noGrp="1"/>
          </p:cNvSpPr>
          <p:nvPr>
            <p:ph type="subTitle" idx="1"/>
          </p:nvPr>
        </p:nvSpPr>
        <p:spPr>
          <a:xfrm>
            <a:off x="1502735" y="4495173"/>
            <a:ext cx="9144000" cy="1655762"/>
          </a:xfrm>
        </p:spPr>
        <p:txBody>
          <a:bodyPr/>
          <a:lstStyle/>
          <a:p>
            <a:endParaRPr lang="en-US" dirty="0"/>
          </a:p>
        </p:txBody>
      </p:sp>
    </p:spTree>
    <p:extLst>
      <p:ext uri="{BB962C8B-B14F-4D97-AF65-F5344CB8AC3E}">
        <p14:creationId xmlns:p14="http://schemas.microsoft.com/office/powerpoint/2010/main" val="1906556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B4184-ADB9-4C31-AA17-3FD32D9F6DBA}"/>
              </a:ext>
            </a:extLst>
          </p:cNvPr>
          <p:cNvSpPr>
            <a:spLocks noGrp="1"/>
          </p:cNvSpPr>
          <p:nvPr>
            <p:ph type="title"/>
          </p:nvPr>
        </p:nvSpPr>
        <p:spPr>
          <a:xfrm>
            <a:off x="6653600" y="1396289"/>
            <a:ext cx="5006336" cy="1325563"/>
          </a:xfrm>
        </p:spPr>
        <p:txBody>
          <a:bodyPr vert="horz" lIns="91440" tIns="45720" rIns="91440" bIns="45720" rtlCol="0" anchor="ctr">
            <a:normAutofit fontScale="90000"/>
          </a:bodyPr>
          <a:lstStyle/>
          <a:p>
            <a:r>
              <a:rPr lang="en-US" sz="4400" b="1" kern="1200" dirty="0">
                <a:solidFill>
                  <a:schemeClr val="tx1"/>
                </a:solidFill>
                <a:latin typeface="+mj-lt"/>
                <a:ea typeface="+mj-ea"/>
                <a:cs typeface="+mj-cs"/>
              </a:rPr>
              <a:t>MnWOO is organizing in all six groundwater provinces</a:t>
            </a:r>
          </a:p>
        </p:txBody>
      </p:sp>
      <p:sp>
        <p:nvSpPr>
          <p:cNvPr id="18" name="Freeform: Shape 14" title="6 Minnesota groundwater provinces">
            <a:extLst>
              <a:ext uri="{FF2B5EF4-FFF2-40B4-BE49-F238E27FC236}">
                <a16:creationId xmlns:a16="http://schemas.microsoft.com/office/drawing/2014/main" id="{4F74D28C-3268-4E35-8EE1-D92CB4A85A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8D44E42-C462-4105-BC86-FE75B4E3C4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title="Map of Minnesota">
            <a:extLst>
              <a:ext uri="{FF2B5EF4-FFF2-40B4-BE49-F238E27FC236}">
                <a16:creationId xmlns:a16="http://schemas.microsoft.com/office/drawing/2014/main" id="{4CA0FFF4-4D10-40B8-9730-B267193378DB}"/>
              </a:ext>
            </a:extLst>
          </p:cNvPr>
          <p:cNvPicPr>
            <a:picLocks noGrp="1" noChangeAspect="1"/>
          </p:cNvPicPr>
          <p:nvPr>
            <p:ph idx="1"/>
          </p:nvPr>
        </p:nvPicPr>
        <p:blipFill rotWithShape="1">
          <a:blip r:embed="rId2"/>
          <a:srcRect t="2147" r="1" b="1"/>
          <a:stretch/>
        </p:blipFill>
        <p:spPr>
          <a:xfrm>
            <a:off x="364241" y="334028"/>
            <a:ext cx="4105275" cy="4724151"/>
          </a:xfrm>
          <a:prstGeom prst="rect">
            <a:avLst/>
          </a:prstGeom>
        </p:spPr>
      </p:pic>
      <p:sp>
        <p:nvSpPr>
          <p:cNvPr id="4" name="Text Placeholder 3" title="major regional differences">
            <a:extLst>
              <a:ext uri="{FF2B5EF4-FFF2-40B4-BE49-F238E27FC236}">
                <a16:creationId xmlns:a16="http://schemas.microsoft.com/office/drawing/2014/main" id="{1808AC34-138A-4FAB-BD8B-857828D1896E}"/>
              </a:ext>
            </a:extLst>
          </p:cNvPr>
          <p:cNvSpPr>
            <a:spLocks noGrp="1"/>
          </p:cNvSpPr>
          <p:nvPr>
            <p:ph type="body" sz="half" idx="2"/>
          </p:nvPr>
        </p:nvSpPr>
        <p:spPr>
          <a:xfrm>
            <a:off x="6658044" y="2871982"/>
            <a:ext cx="5006336" cy="3181684"/>
          </a:xfrm>
        </p:spPr>
        <p:txBody>
          <a:bodyPr vert="horz" lIns="91440" tIns="45720" rIns="91440" bIns="45720" rtlCol="0" anchor="t">
            <a:normAutofit/>
          </a:bodyPr>
          <a:lstStyle/>
          <a:p>
            <a:pPr indent="-228600">
              <a:buFont typeface="Arial" panose="020B0604020202020204" pitchFamily="34" charset="0"/>
              <a:buChar char="•"/>
            </a:pPr>
            <a:r>
              <a:rPr lang="en-US" sz="3200" b="1" dirty="0"/>
              <a:t>Minnesota has major regional differences in households, water sources and water quality</a:t>
            </a:r>
          </a:p>
        </p:txBody>
      </p:sp>
    </p:spTree>
    <p:extLst>
      <p:ext uri="{BB962C8B-B14F-4D97-AF65-F5344CB8AC3E}">
        <p14:creationId xmlns:p14="http://schemas.microsoft.com/office/powerpoint/2010/main" val="373448120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2C8A7-2325-4D55-BB2D-8B9852265260}"/>
              </a:ext>
            </a:extLst>
          </p:cNvPr>
          <p:cNvSpPr>
            <a:spLocks noGrp="1"/>
          </p:cNvSpPr>
          <p:nvPr>
            <p:ph type="title"/>
          </p:nvPr>
        </p:nvSpPr>
        <p:spPr/>
        <p:txBody>
          <a:bodyPr>
            <a:noAutofit/>
          </a:bodyPr>
          <a:lstStyle/>
          <a:p>
            <a:r>
              <a:rPr lang="en-US" sz="2800" dirty="0"/>
              <a:t>Groundwater is a shared resource, but Private Wells and Water systems are Different than Community Wells and Water Systems</a:t>
            </a:r>
          </a:p>
        </p:txBody>
      </p:sp>
      <p:sp>
        <p:nvSpPr>
          <p:cNvPr id="3" name="Text Placeholder 2">
            <a:extLst>
              <a:ext uri="{FF2B5EF4-FFF2-40B4-BE49-F238E27FC236}">
                <a16:creationId xmlns:a16="http://schemas.microsoft.com/office/drawing/2014/main" id="{73941A70-2EF1-4783-91F4-41763AE26DD3}"/>
              </a:ext>
            </a:extLst>
          </p:cNvPr>
          <p:cNvSpPr>
            <a:spLocks noGrp="1"/>
          </p:cNvSpPr>
          <p:nvPr>
            <p:ph type="body" idx="1"/>
          </p:nvPr>
        </p:nvSpPr>
        <p:spPr/>
        <p:txBody>
          <a:bodyPr>
            <a:normAutofit fontScale="70000" lnSpcReduction="20000"/>
          </a:bodyPr>
          <a:lstStyle/>
          <a:p>
            <a:endParaRPr lang="en-US" dirty="0"/>
          </a:p>
          <a:p>
            <a:r>
              <a:rPr lang="en-US" dirty="0"/>
              <a:t>75% of Minnesotans rely on groundwater from wells</a:t>
            </a:r>
          </a:p>
          <a:p>
            <a:endParaRPr lang="en-US" dirty="0"/>
          </a:p>
        </p:txBody>
      </p:sp>
      <p:sp>
        <p:nvSpPr>
          <p:cNvPr id="4" name="Content Placeholder 3">
            <a:extLst>
              <a:ext uri="{FF2B5EF4-FFF2-40B4-BE49-F238E27FC236}">
                <a16:creationId xmlns:a16="http://schemas.microsoft.com/office/drawing/2014/main" id="{042B00AC-E82B-435D-AF37-6002AEFD8A4C}"/>
              </a:ext>
            </a:extLst>
          </p:cNvPr>
          <p:cNvSpPr>
            <a:spLocks noGrp="1"/>
          </p:cNvSpPr>
          <p:nvPr>
            <p:ph sz="half" idx="2"/>
          </p:nvPr>
        </p:nvSpPr>
        <p:spPr/>
        <p:txBody>
          <a:bodyPr/>
          <a:lstStyle/>
          <a:p>
            <a:r>
              <a:rPr lang="en-US" dirty="0">
                <a:latin typeface="Times New Roman" panose="02020603050405020304" pitchFamily="18" charset="0"/>
              </a:rPr>
              <a:t>473,000 private wells serve 1.2 million Minnesota citizens (21%)</a:t>
            </a:r>
            <a:endParaRPr lang="en-US" dirty="0"/>
          </a:p>
          <a:p>
            <a:endParaRPr lang="en-US" dirty="0"/>
          </a:p>
        </p:txBody>
      </p:sp>
      <p:sp>
        <p:nvSpPr>
          <p:cNvPr id="5" name="Text Placeholder 4">
            <a:extLst>
              <a:ext uri="{FF2B5EF4-FFF2-40B4-BE49-F238E27FC236}">
                <a16:creationId xmlns:a16="http://schemas.microsoft.com/office/drawing/2014/main" id="{7F98BA6F-A4F6-4830-9BEF-3BE01E28995B}"/>
              </a:ext>
            </a:extLst>
          </p:cNvPr>
          <p:cNvSpPr>
            <a:spLocks noGrp="1"/>
          </p:cNvSpPr>
          <p:nvPr>
            <p:ph type="body" sz="quarter" idx="3"/>
          </p:nvPr>
        </p:nvSpPr>
        <p:spPr/>
        <p:txBody>
          <a:bodyPr>
            <a:normAutofit/>
          </a:bodyPr>
          <a:lstStyle/>
          <a:p>
            <a:r>
              <a:rPr lang="en-US" dirty="0"/>
              <a:t>75-80 % of Minnesotans rely on Community Water Systems</a:t>
            </a:r>
          </a:p>
          <a:p>
            <a:endParaRPr lang="en-US" dirty="0"/>
          </a:p>
        </p:txBody>
      </p:sp>
      <p:sp>
        <p:nvSpPr>
          <p:cNvPr id="6" name="Content Placeholder 5">
            <a:extLst>
              <a:ext uri="{FF2B5EF4-FFF2-40B4-BE49-F238E27FC236}">
                <a16:creationId xmlns:a16="http://schemas.microsoft.com/office/drawing/2014/main" id="{81A0052C-C154-4BE6-8E4D-2D69D09CF195}"/>
              </a:ext>
            </a:extLst>
          </p:cNvPr>
          <p:cNvSpPr>
            <a:spLocks noGrp="1"/>
          </p:cNvSpPr>
          <p:nvPr>
            <p:ph sz="quarter" idx="4"/>
          </p:nvPr>
        </p:nvSpPr>
        <p:spPr/>
        <p:txBody>
          <a:bodyPr/>
          <a:lstStyle/>
          <a:p>
            <a:pPr lvl="0"/>
            <a:r>
              <a:rPr lang="en-US" dirty="0">
                <a:solidFill>
                  <a:prstClr val="black"/>
                </a:solidFill>
                <a:latin typeface="Times New Roman" panose="02020603050405020304" pitchFamily="18" charset="0"/>
                <a:ea typeface="Calibri" panose="020F0502020204030204" pitchFamily="34" charset="0"/>
              </a:rPr>
              <a:t>6,600 Minnesota communities serving over 3.5 million people use groundwater drawn from 1,074 shared and community wells</a:t>
            </a:r>
          </a:p>
          <a:p>
            <a:endParaRPr lang="en-US" dirty="0"/>
          </a:p>
        </p:txBody>
      </p:sp>
    </p:spTree>
    <p:extLst>
      <p:ext uri="{BB962C8B-B14F-4D97-AF65-F5344CB8AC3E}">
        <p14:creationId xmlns:p14="http://schemas.microsoft.com/office/powerpoint/2010/main" val="351833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56E0B-49B4-4668-8053-38DC8076E8CB}"/>
              </a:ext>
            </a:extLst>
          </p:cNvPr>
          <p:cNvSpPr>
            <a:spLocks noGrp="1"/>
          </p:cNvSpPr>
          <p:nvPr>
            <p:ph type="title"/>
          </p:nvPr>
        </p:nvSpPr>
        <p:spPr>
          <a:xfrm>
            <a:off x="714372" y="40823"/>
            <a:ext cx="10515600" cy="1325563"/>
          </a:xfrm>
        </p:spPr>
        <p:txBody>
          <a:bodyPr>
            <a:normAutofit/>
          </a:bodyPr>
          <a:lstStyle/>
          <a:p>
            <a:r>
              <a:rPr lang="en-US" sz="4000" b="1" dirty="0">
                <a:solidFill>
                  <a:schemeClr val="bg1">
                    <a:lumMod val="50000"/>
                  </a:schemeClr>
                </a:solidFill>
              </a:rPr>
              <a:t>Groundwater is a shared resource but</a:t>
            </a:r>
            <a:br>
              <a:rPr lang="en-US" sz="4000" b="1" dirty="0">
                <a:solidFill>
                  <a:schemeClr val="bg1">
                    <a:lumMod val="50000"/>
                  </a:schemeClr>
                </a:solidFill>
              </a:rPr>
            </a:br>
            <a:r>
              <a:rPr lang="en-US" sz="4000" b="1" dirty="0">
                <a:solidFill>
                  <a:schemeClr val="bg1">
                    <a:lumMod val="50000"/>
                  </a:schemeClr>
                </a:solidFill>
              </a:rPr>
              <a:t>Private Wells are Different than Community Wells</a:t>
            </a:r>
          </a:p>
        </p:txBody>
      </p:sp>
      <p:sp>
        <p:nvSpPr>
          <p:cNvPr id="3" name="Text Placeholder 2">
            <a:extLst>
              <a:ext uri="{FF2B5EF4-FFF2-40B4-BE49-F238E27FC236}">
                <a16:creationId xmlns:a16="http://schemas.microsoft.com/office/drawing/2014/main" id="{B245BC3E-8ECB-4AC9-A431-4AE29AFADA89}"/>
              </a:ext>
            </a:extLst>
          </p:cNvPr>
          <p:cNvSpPr>
            <a:spLocks noGrp="1"/>
          </p:cNvSpPr>
          <p:nvPr>
            <p:ph type="body" idx="1"/>
          </p:nvPr>
        </p:nvSpPr>
        <p:spPr>
          <a:xfrm>
            <a:off x="814385" y="2203678"/>
            <a:ext cx="5157787" cy="823912"/>
          </a:xfrm>
        </p:spPr>
        <p:txBody>
          <a:bodyPr>
            <a:noAutofit/>
          </a:bodyPr>
          <a:lstStyle/>
          <a:p>
            <a:r>
              <a:rPr lang="en-US" dirty="0">
                <a:solidFill>
                  <a:srgbClr val="0070C0"/>
                </a:solidFill>
              </a:rPr>
              <a:t>75% of Minnesotans rely on groundwater from wells</a:t>
            </a:r>
          </a:p>
        </p:txBody>
      </p:sp>
      <p:sp>
        <p:nvSpPr>
          <p:cNvPr id="4" name="Content Placeholder 3">
            <a:extLst>
              <a:ext uri="{FF2B5EF4-FFF2-40B4-BE49-F238E27FC236}">
                <a16:creationId xmlns:a16="http://schemas.microsoft.com/office/drawing/2014/main" id="{D52770F3-5FAE-4E1D-9245-9A99AA763182}"/>
              </a:ext>
            </a:extLst>
          </p:cNvPr>
          <p:cNvSpPr>
            <a:spLocks noGrp="1"/>
          </p:cNvSpPr>
          <p:nvPr>
            <p:ph sz="half" idx="2"/>
          </p:nvPr>
        </p:nvSpPr>
        <p:spPr/>
        <p:txBody>
          <a:bodyPr>
            <a:normAutofit lnSpcReduction="10000"/>
          </a:bodyPr>
          <a:lstStyle/>
          <a:p>
            <a:endParaRPr lang="en-US" dirty="0">
              <a:latin typeface="Times New Roman" panose="02020603050405020304" pitchFamily="18" charset="0"/>
              <a:ea typeface="Calibri" panose="020F0502020204030204" pitchFamily="34" charset="0"/>
            </a:endParaRPr>
          </a:p>
          <a:p>
            <a:r>
              <a:rPr lang="en-US" dirty="0">
                <a:latin typeface="Times New Roman" panose="02020603050405020304" pitchFamily="18" charset="0"/>
                <a:ea typeface="Calibri" panose="020F0502020204030204" pitchFamily="34" charset="0"/>
              </a:rPr>
              <a:t>6,600 Minnesota communities serving over 3.5 million people use groundwater drawn from 1,074 shared and community wells</a:t>
            </a:r>
          </a:p>
          <a:p>
            <a:r>
              <a:rPr lang="en-US" dirty="0">
                <a:latin typeface="Times New Roman" panose="02020603050405020304" pitchFamily="18" charset="0"/>
              </a:rPr>
              <a:t>473,000 private wells serve 1.2 million Minnesota citizens (21%)</a:t>
            </a:r>
            <a:endParaRPr lang="en-US" dirty="0"/>
          </a:p>
        </p:txBody>
      </p:sp>
      <p:sp>
        <p:nvSpPr>
          <p:cNvPr id="5" name="Text Placeholder 4">
            <a:extLst>
              <a:ext uri="{FF2B5EF4-FFF2-40B4-BE49-F238E27FC236}">
                <a16:creationId xmlns:a16="http://schemas.microsoft.com/office/drawing/2014/main" id="{17CB6A4F-3BF5-47FE-8F41-12A6C7C89A44}"/>
              </a:ext>
            </a:extLst>
          </p:cNvPr>
          <p:cNvSpPr>
            <a:spLocks noGrp="1"/>
          </p:cNvSpPr>
          <p:nvPr>
            <p:ph type="body" sz="quarter" idx="3"/>
          </p:nvPr>
        </p:nvSpPr>
        <p:spPr>
          <a:xfrm>
            <a:off x="6169024" y="1791722"/>
            <a:ext cx="5183188" cy="823912"/>
          </a:xfrm>
        </p:spPr>
        <p:txBody>
          <a:bodyPr>
            <a:noAutofit/>
          </a:bodyPr>
          <a:lstStyle/>
          <a:p>
            <a:r>
              <a:rPr lang="en-US" dirty="0">
                <a:solidFill>
                  <a:srgbClr val="0070C0"/>
                </a:solidFill>
              </a:rPr>
              <a:t>US Safe Drinking Water Act (SDWA) protect community water supplies.</a:t>
            </a:r>
          </a:p>
        </p:txBody>
      </p:sp>
      <p:sp>
        <p:nvSpPr>
          <p:cNvPr id="6" name="Content Placeholder 5" title="Public Health protections cover community water supplies">
            <a:extLst>
              <a:ext uri="{FF2B5EF4-FFF2-40B4-BE49-F238E27FC236}">
                <a16:creationId xmlns:a16="http://schemas.microsoft.com/office/drawing/2014/main" id="{D1A82135-9BFF-4488-9405-0C35CFF421E8}"/>
              </a:ext>
            </a:extLst>
          </p:cNvPr>
          <p:cNvSpPr>
            <a:spLocks noGrp="1"/>
          </p:cNvSpPr>
          <p:nvPr>
            <p:ph sz="quarter" idx="4"/>
          </p:nvPr>
        </p:nvSpPr>
        <p:spPr/>
        <p:txBody>
          <a:bodyPr>
            <a:normAutofit lnSpcReduction="10000"/>
          </a:bodyPr>
          <a:lstStyle/>
          <a:p>
            <a:endParaRPr lang="en-US" dirty="0"/>
          </a:p>
          <a:p>
            <a:endParaRPr lang="en-US" dirty="0"/>
          </a:p>
          <a:p>
            <a:endParaRPr lang="en-US" b="1" dirty="0"/>
          </a:p>
          <a:p>
            <a:endParaRPr lang="en-US" dirty="0"/>
          </a:p>
          <a:p>
            <a:endParaRPr lang="en-US" dirty="0"/>
          </a:p>
          <a:p>
            <a:endParaRPr lang="en-US" dirty="0"/>
          </a:p>
          <a:p>
            <a:r>
              <a:rPr lang="en-US" dirty="0"/>
              <a:t>Public health protections cover community water supplies</a:t>
            </a:r>
          </a:p>
        </p:txBody>
      </p:sp>
      <p:pic>
        <p:nvPicPr>
          <p:cNvPr id="7" name="Picture 6" title="Image of faucet with a water drip">
            <a:extLst>
              <a:ext uri="{FF2B5EF4-FFF2-40B4-BE49-F238E27FC236}">
                <a16:creationId xmlns:a16="http://schemas.microsoft.com/office/drawing/2014/main" id="{87F6A9E9-9F68-4692-A0FF-AF0D9BC0B940}"/>
              </a:ext>
            </a:extLst>
          </p:cNvPr>
          <p:cNvPicPr>
            <a:picLocks noChangeAspect="1"/>
          </p:cNvPicPr>
          <p:nvPr/>
        </p:nvPicPr>
        <p:blipFill>
          <a:blip r:embed="rId2"/>
          <a:stretch>
            <a:fillRect/>
          </a:stretch>
        </p:blipFill>
        <p:spPr>
          <a:xfrm>
            <a:off x="7406640" y="3103247"/>
            <a:ext cx="2133600" cy="2133600"/>
          </a:xfrm>
          <a:prstGeom prst="rect">
            <a:avLst/>
          </a:prstGeom>
        </p:spPr>
      </p:pic>
      <mc:AlternateContent xmlns:mc="http://schemas.openxmlformats.org/markup-compatibility/2006">
        <mc:Choice xmlns="" xmlns:pslz="http://schemas.microsoft.com/office/powerpoint/2016/slidezoom" Requires="pslz">
          <p:graphicFrame>
            <p:nvGraphicFramePr>
              <p:cNvPr id="9" name="Slide Zoom 8">
                <a:extLst>
                  <a:ext uri="{FF2B5EF4-FFF2-40B4-BE49-F238E27FC236}">
                    <a16:creationId xmlns:a16="http://schemas.microsoft.com/office/drawing/2014/main" id="{62DE6A79-581B-4B93-BA01-5C45A4BEC8F8}"/>
                  </a:ext>
                </a:extLst>
              </p:cNvPr>
              <p:cNvGraphicFramePr>
                <a:graphicFrameLocks noChangeAspect="1"/>
              </p:cNvGraphicFramePr>
              <p:nvPr>
                <p:extLst>
                  <p:ext uri="{D42A27DB-BD31-4B8C-83A1-F6EECF244321}">
                    <p14:modId xmlns:p14="http://schemas.microsoft.com/office/powerpoint/2010/main" val="1708641468"/>
                  </p:ext>
                </p:extLst>
              </p:nvPr>
            </p:nvGraphicFramePr>
            <p:xfrm>
              <a:off x="-828675" y="666750"/>
              <a:ext cx="3048000" cy="1714500"/>
            </p:xfrm>
            <a:graphic>
              <a:graphicData uri="http://schemas.microsoft.com/office/powerpoint/2016/slidezoom">
                <pslz:sldZm>
                  <pslz:sldZmObj sldId="289" cId="3518336335">
                    <pslz:zmPr id="{824024B5-D682-4BD1-A88F-006114B1D36D}"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9" name="Slide Zoom 8">
                <a:hlinkClick r:id="rId4" action="ppaction://hlinksldjump"/>
                <a:extLst>
                  <a:ext uri="{FF2B5EF4-FFF2-40B4-BE49-F238E27FC236}">
                    <a16:creationId xmlns:a16="http://schemas.microsoft.com/office/drawing/2014/main" id="{62DE6A79-581B-4B93-BA01-5C45A4BEC8F8}"/>
                  </a:ext>
                </a:extLst>
              </p:cNvPr>
              <p:cNvPicPr>
                <a:picLocks noGrp="1" noRot="1" noChangeAspect="1" noMove="1" noResize="1" noEditPoints="1" noAdjustHandles="1" noChangeArrowheads="1" noChangeShapeType="1"/>
              </p:cNvPicPr>
              <p:nvPr/>
            </p:nvPicPr>
            <p:blipFill>
              <a:blip r:embed="rId5"/>
              <a:stretch>
                <a:fillRect/>
              </a:stretch>
            </p:blipFill>
            <p:spPr>
              <a:xfrm>
                <a:off x="-828675" y="66675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577229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3D785B-4055-4932-AF25-B46C7DC8B11C}"/>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dirty="0"/>
              <a:t>Safe Drinking Water Act is 45 years old.</a:t>
            </a:r>
          </a:p>
        </p:txBody>
      </p:sp>
      <p:sp>
        <p:nvSpPr>
          <p:cNvPr id="5" name="Content Placeholder 4" title="Safe drinking water act">
            <a:extLst>
              <a:ext uri="{FF2B5EF4-FFF2-40B4-BE49-F238E27FC236}">
                <a16:creationId xmlns:a16="http://schemas.microsoft.com/office/drawing/2014/main" id="{ACD1AA59-78D8-4DB4-99CA-A7F965DE3C4E}"/>
              </a:ext>
            </a:extLst>
          </p:cNvPr>
          <p:cNvSpPr>
            <a:spLocks noGrp="1"/>
          </p:cNvSpPr>
          <p:nvPr>
            <p:ph sz="half" idx="2"/>
          </p:nvPr>
        </p:nvSpPr>
        <p:spPr>
          <a:xfrm>
            <a:off x="762000" y="2279018"/>
            <a:ext cx="5314543" cy="3375920"/>
          </a:xfrm>
        </p:spPr>
        <p:txBody>
          <a:bodyPr vert="horz" lIns="91440" tIns="45720" rIns="91440" bIns="45720" rtlCol="0" anchor="t">
            <a:normAutofit/>
          </a:bodyPr>
          <a:lstStyle/>
          <a:p>
            <a:r>
              <a:rPr lang="en-US" sz="2400" dirty="0"/>
              <a:t>Enforceable standards for contaminates in drinking water</a:t>
            </a:r>
          </a:p>
          <a:p>
            <a:pPr lvl="1"/>
            <a:r>
              <a:rPr lang="en-US" dirty="0"/>
              <a:t>91 regulated contaminants</a:t>
            </a:r>
          </a:p>
          <a:p>
            <a:r>
              <a:rPr lang="en-US" sz="2400" dirty="0"/>
              <a:t>Requires water quality analysis, annual reports and public notifications of water system violations</a:t>
            </a:r>
          </a:p>
          <a:p>
            <a:r>
              <a:rPr lang="en-US" sz="2400" dirty="0"/>
              <a:t>Provides for the protection of underground sources of drinking water</a:t>
            </a:r>
          </a:p>
        </p:txBody>
      </p:sp>
      <p:sp>
        <p:nvSpPr>
          <p:cNvPr id="11" name="Freeform: Shape 10" title="Image from Safe Drinking Water Act">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title="Protect our Health from Source to Tap">
            <a:extLst>
              <a:ext uri="{FF2B5EF4-FFF2-40B4-BE49-F238E27FC236}">
                <a16:creationId xmlns:a16="http://schemas.microsoft.com/office/drawing/2014/main" id="{FA8FB865-E248-4BF3-B597-0F6F10A49CB9}"/>
              </a:ext>
            </a:extLst>
          </p:cNvPr>
          <p:cNvPicPr>
            <a:picLocks noGrp="1" noChangeAspect="1"/>
          </p:cNvPicPr>
          <p:nvPr>
            <p:ph sz="half" idx="1"/>
          </p:nvPr>
        </p:nvPicPr>
        <p:blipFill rotWithShape="1">
          <a:blip r:embed="rId2"/>
          <a:srcRect b="2319"/>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72174564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BFDE0-E37F-40A4-A91F-62015D964EB9}"/>
              </a:ext>
            </a:extLst>
          </p:cNvPr>
          <p:cNvSpPr>
            <a:spLocks noGrp="1"/>
          </p:cNvSpPr>
          <p:nvPr>
            <p:ph type="title"/>
          </p:nvPr>
        </p:nvSpPr>
        <p:spPr>
          <a:xfrm>
            <a:off x="805543" y="250395"/>
            <a:ext cx="5006336" cy="1325563"/>
          </a:xfrm>
        </p:spPr>
        <p:txBody>
          <a:bodyPr vert="horz" lIns="91440" tIns="45720" rIns="91440" bIns="45720" rtlCol="0" anchor="ctr">
            <a:normAutofit/>
          </a:bodyPr>
          <a:lstStyle/>
          <a:p>
            <a:r>
              <a:rPr lang="en-US" sz="4400" dirty="0"/>
              <a:t>Minnesota Well Code is 45 years old</a:t>
            </a:r>
          </a:p>
        </p:txBody>
      </p:sp>
      <p:sp>
        <p:nvSpPr>
          <p:cNvPr id="6" name="Text Placeholder 5" title="Well management program">
            <a:extLst>
              <a:ext uri="{FF2B5EF4-FFF2-40B4-BE49-F238E27FC236}">
                <a16:creationId xmlns:a16="http://schemas.microsoft.com/office/drawing/2014/main" id="{0D3E93D2-7BBD-485C-A9F9-931536D6CE77}"/>
              </a:ext>
            </a:extLst>
          </p:cNvPr>
          <p:cNvSpPr>
            <a:spLocks noGrp="1"/>
          </p:cNvSpPr>
          <p:nvPr>
            <p:ph type="body" sz="half" idx="2"/>
          </p:nvPr>
        </p:nvSpPr>
        <p:spPr>
          <a:xfrm>
            <a:off x="805543" y="1575957"/>
            <a:ext cx="5006336" cy="5031647"/>
          </a:xfrm>
          <a:solidFill>
            <a:schemeClr val="accent1"/>
          </a:solidFill>
        </p:spPr>
        <p:txBody>
          <a:bodyPr vert="horz" lIns="91440" tIns="45720" rIns="91440" bIns="45720" rtlCol="0" anchor="t">
            <a:normAutofit/>
          </a:bodyPr>
          <a:lstStyle/>
          <a:p>
            <a:pPr indent="-228600">
              <a:buFont typeface="Arial" panose="020B0604020202020204" pitchFamily="34" charset="0"/>
              <a:buChar char="•"/>
            </a:pPr>
            <a:r>
              <a:rPr lang="en-US" dirty="0"/>
              <a:t>The Well Management Program</a:t>
            </a:r>
          </a:p>
          <a:p>
            <a:pPr indent="-228600">
              <a:buFont typeface="Arial" panose="020B0604020202020204" pitchFamily="34" charset="0"/>
              <a:buChar char="•"/>
            </a:pPr>
            <a:r>
              <a:rPr lang="en-US" dirty="0"/>
              <a:t>Establishes standards for construction and sealing of wells and borings ("Minnesota Well Code").</a:t>
            </a:r>
          </a:p>
          <a:p>
            <a:pPr indent="-228600">
              <a:buFont typeface="Arial" panose="020B0604020202020204" pitchFamily="34" charset="0"/>
              <a:buChar char="•"/>
            </a:pPr>
            <a:r>
              <a:rPr lang="en-US" dirty="0"/>
              <a:t>Licenses contractors who construct, repair, and seal wells and borings.</a:t>
            </a:r>
          </a:p>
          <a:p>
            <a:pPr indent="-228600">
              <a:buFont typeface="Arial" panose="020B0604020202020204" pitchFamily="34" charset="0"/>
              <a:buChar char="•"/>
            </a:pPr>
            <a:r>
              <a:rPr lang="en-US" dirty="0"/>
              <a:t>Administers permits and notifications to construct and seal wells and borings.</a:t>
            </a:r>
          </a:p>
          <a:p>
            <a:pPr indent="-228600">
              <a:buFont typeface="Arial" panose="020B0604020202020204" pitchFamily="34" charset="0"/>
              <a:buChar char="•"/>
            </a:pPr>
            <a:r>
              <a:rPr lang="en-US" dirty="0"/>
              <a:t>Inspects the construction of new wells and borings, and the sealing of old wells and borings.</a:t>
            </a:r>
          </a:p>
          <a:p>
            <a:pPr indent="-228600">
              <a:buFont typeface="Arial" panose="020B0604020202020204" pitchFamily="34" charset="0"/>
              <a:buChar char="•"/>
            </a:pPr>
            <a:r>
              <a:rPr lang="en-US" dirty="0"/>
              <a:t>Follows up with property owners after property transfer to seal unused wells.</a:t>
            </a:r>
          </a:p>
          <a:p>
            <a:pPr indent="-228600">
              <a:buFont typeface="Arial" panose="020B0604020202020204" pitchFamily="34" charset="0"/>
              <a:buChar char="•"/>
            </a:pPr>
            <a:r>
              <a:rPr lang="en-US" dirty="0"/>
              <a:t>Maintains records on wells and borings.</a:t>
            </a:r>
          </a:p>
          <a:p>
            <a:pPr indent="-228600">
              <a:buFont typeface="Arial" panose="020B0604020202020204" pitchFamily="34" charset="0"/>
              <a:buChar char="•"/>
            </a:pPr>
            <a:r>
              <a:rPr lang="en-US" dirty="0"/>
              <a:t>Provides information, training, and technical assistance to contractors, other professionals, and the public.</a:t>
            </a:r>
          </a:p>
          <a:p>
            <a:pPr indent="-228600">
              <a:buFont typeface="Arial" panose="020B0604020202020204" pitchFamily="34" charset="0"/>
              <a:buChar char="•"/>
            </a:pPr>
            <a:r>
              <a:rPr lang="en-US" dirty="0"/>
              <a:t>Responds to well and well water quality problems caused by groundwater contamination events and natural disasters such as floods.</a:t>
            </a:r>
          </a:p>
          <a:p>
            <a:pPr indent="-228600">
              <a:buFont typeface="Arial" panose="020B0604020202020204" pitchFamily="34" charset="0"/>
              <a:buChar char="•"/>
            </a:pPr>
            <a:endParaRPr lang="en-US" sz="1100" dirty="0"/>
          </a:p>
        </p:txBody>
      </p:sp>
      <p:sp>
        <p:nvSpPr>
          <p:cNvPr id="16" name="Freeform: Shape 15">
            <a:extLst>
              <a:ext uri="{FF2B5EF4-FFF2-40B4-BE49-F238E27FC236}">
                <a16:creationId xmlns:a16="http://schemas.microsoft.com/office/drawing/2014/main" id="{4F74D28C-3268-4E35-8EE1-D92CB4A85A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descr="guide to the rules relating to wells and borings" title="image">
            <a:extLst>
              <a:ext uri="{FF2B5EF4-FFF2-40B4-BE49-F238E27FC236}">
                <a16:creationId xmlns:a16="http://schemas.microsoft.com/office/drawing/2014/main" id="{ABE5D33A-2F43-421B-9543-56075C84E4C0}"/>
              </a:ext>
            </a:extLst>
          </p:cNvPr>
          <p:cNvPicPr>
            <a:picLocks noGrp="1" noChangeAspect="1"/>
          </p:cNvPicPr>
          <p:nvPr>
            <p:ph idx="1"/>
          </p:nvPr>
        </p:nvPicPr>
        <p:blipFill rotWithShape="1">
          <a:blip r:embed="rId2"/>
          <a:srcRect t="5978" r="1" b="3519"/>
          <a:stretch/>
        </p:blipFill>
        <p:spPr>
          <a:xfrm>
            <a:off x="6167846" y="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56177283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alpha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7E0A6-9D7C-4D5C-BCED-C6166DAF62E8}"/>
              </a:ext>
            </a:extLst>
          </p:cNvPr>
          <p:cNvSpPr>
            <a:spLocks noGrp="1"/>
          </p:cNvSpPr>
          <p:nvPr>
            <p:ph type="title"/>
          </p:nvPr>
        </p:nvSpPr>
        <p:spPr>
          <a:xfrm>
            <a:off x="801099" y="1396289"/>
            <a:ext cx="5006336" cy="1325563"/>
          </a:xfrm>
        </p:spPr>
        <p:txBody>
          <a:bodyPr vert="horz" lIns="91440" tIns="45720" rIns="91440" bIns="45720" rtlCol="0" anchor="ctr">
            <a:normAutofit/>
          </a:bodyPr>
          <a:lstStyle/>
          <a:p>
            <a:r>
              <a:rPr lang="en-US" sz="4400" b="1"/>
              <a:t>Mn WELL CODE</a:t>
            </a:r>
          </a:p>
        </p:txBody>
      </p:sp>
      <p:sp>
        <p:nvSpPr>
          <p:cNvPr id="4" name="Text Placeholder 3" title="MN well code">
            <a:extLst>
              <a:ext uri="{FF2B5EF4-FFF2-40B4-BE49-F238E27FC236}">
                <a16:creationId xmlns:a16="http://schemas.microsoft.com/office/drawing/2014/main" id="{30235E5B-4FAD-403C-A531-3A4A16970B91}"/>
              </a:ext>
            </a:extLst>
          </p:cNvPr>
          <p:cNvSpPr>
            <a:spLocks noGrp="1"/>
          </p:cNvSpPr>
          <p:nvPr>
            <p:ph type="body" sz="half" idx="2"/>
          </p:nvPr>
        </p:nvSpPr>
        <p:spPr>
          <a:xfrm>
            <a:off x="805543" y="2871982"/>
            <a:ext cx="5006336" cy="3181684"/>
          </a:xfrm>
        </p:spPr>
        <p:txBody>
          <a:bodyPr vert="horz" lIns="91440" tIns="45720" rIns="91440" bIns="45720" rtlCol="0" anchor="t">
            <a:normAutofit/>
          </a:bodyPr>
          <a:lstStyle/>
          <a:p>
            <a:pPr marL="285750" indent="-228600">
              <a:buFont typeface="Arial" panose="020B0604020202020204" pitchFamily="34" charset="0"/>
              <a:buChar char="•"/>
            </a:pPr>
            <a:r>
              <a:rPr lang="en-US" sz="1800"/>
              <a:t>Well registration and disclosure required.</a:t>
            </a:r>
          </a:p>
          <a:p>
            <a:pPr marL="285750" indent="-228600">
              <a:buFont typeface="Arial" panose="020B0604020202020204" pitchFamily="34" charset="0"/>
              <a:buChar char="•"/>
            </a:pPr>
            <a:r>
              <a:rPr lang="en-US" sz="1800"/>
              <a:t>Well construction and well sealing standards</a:t>
            </a:r>
          </a:p>
          <a:p>
            <a:pPr marL="742950" lvl="1" indent="-228600">
              <a:buFont typeface="Arial" panose="020B0604020202020204" pitchFamily="34" charset="0"/>
              <a:buChar char="•"/>
            </a:pPr>
            <a:r>
              <a:rPr lang="en-US" sz="1800"/>
              <a:t>Casing and grouting required </a:t>
            </a:r>
          </a:p>
          <a:p>
            <a:pPr marL="742950" lvl="1" indent="-228600">
              <a:buFont typeface="Arial" panose="020B0604020202020204" pitchFamily="34" charset="0"/>
              <a:buChar char="•"/>
            </a:pPr>
            <a:r>
              <a:rPr lang="en-US" sz="1800"/>
              <a:t>Set-back distances</a:t>
            </a:r>
          </a:p>
          <a:p>
            <a:pPr marL="742950" lvl="1" indent="-228600">
              <a:buFont typeface="Arial" panose="020B0604020202020204" pitchFamily="34" charset="0"/>
              <a:buChar char="•"/>
            </a:pPr>
            <a:endParaRPr lang="en-US" sz="1800"/>
          </a:p>
          <a:p>
            <a:pPr marL="285750" indent="-228600">
              <a:buFont typeface="Arial" panose="020B0604020202020204" pitchFamily="34" charset="0"/>
              <a:buChar char="•"/>
            </a:pPr>
            <a:r>
              <a:rPr lang="en-US" sz="1800"/>
              <a:t>Water quality testing at the time of completion</a:t>
            </a:r>
          </a:p>
        </p:txBody>
      </p:sp>
      <p:sp>
        <p:nvSpPr>
          <p:cNvPr id="14" name="Freeform: Shape 13">
            <a:extLst>
              <a:ext uri="{FF2B5EF4-FFF2-40B4-BE49-F238E27FC236}">
                <a16:creationId xmlns:a16="http://schemas.microsoft.com/office/drawing/2014/main" id="{4F74D28C-3268-4E35-8EE1-D92CB4A85A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Placeholder 8" title="Image of Well">
            <a:extLst>
              <a:ext uri="{FF2B5EF4-FFF2-40B4-BE49-F238E27FC236}">
                <a16:creationId xmlns:a16="http://schemas.microsoft.com/office/drawing/2014/main" id="{43DD3710-FFDD-4E65-9BAD-51740BDEBEC8}"/>
              </a:ext>
            </a:extLst>
          </p:cNvPr>
          <p:cNvPicPr>
            <a:picLocks noGrp="1" noChangeAspect="1"/>
          </p:cNvPicPr>
          <p:nvPr>
            <p:ph type="pic" idx="1"/>
          </p:nvPr>
        </p:nvPicPr>
        <p:blipFill rotWithShape="1">
          <a:blip r:embed="rId2"/>
          <a:srcRect l="9264" r="9263" b="-1"/>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5" name="Picture Placeholder 2">
            <a:extLst>
              <a:ext uri="{FF2B5EF4-FFF2-40B4-BE49-F238E27FC236}">
                <a16:creationId xmlns:a16="http://schemas.microsoft.com/office/drawing/2014/main" id="{7BDDF302-6A12-4584-AF88-5537DEFBA447}"/>
              </a:ext>
            </a:extLst>
          </p:cNvPr>
          <p:cNvSpPr txBox="1">
            <a:spLocks/>
          </p:cNvSpPr>
          <p:nvPr/>
        </p:nvSpPr>
        <p:spPr>
          <a:xfrm>
            <a:off x="5180012" y="992187"/>
            <a:ext cx="6172200" cy="4873625"/>
          </a:xfrm>
          <a:prstGeom prst="rect">
            <a:avLst/>
          </a:prstGeom>
        </p:spPr>
        <p:txBody>
          <a:bodyPr/>
          <a:lstStyle/>
          <a:p>
            <a:endParaRPr lang="en-US"/>
          </a:p>
        </p:txBody>
      </p:sp>
    </p:spTree>
    <p:extLst>
      <p:ext uri="{BB962C8B-B14F-4D97-AF65-F5344CB8AC3E}">
        <p14:creationId xmlns:p14="http://schemas.microsoft.com/office/powerpoint/2010/main" val="205542756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alpha val="6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2C1C1-FAEB-475F-92E3-B0CA4576F6BB}"/>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dirty="0"/>
              <a:t>Who relies on private wells?</a:t>
            </a:r>
          </a:p>
        </p:txBody>
      </p:sp>
      <p:sp>
        <p:nvSpPr>
          <p:cNvPr id="3" name="Content Placeholder 2">
            <a:extLst>
              <a:ext uri="{FF2B5EF4-FFF2-40B4-BE49-F238E27FC236}">
                <a16:creationId xmlns:a16="http://schemas.microsoft.com/office/drawing/2014/main" id="{F7DA0A59-1D6F-490C-AA59-B4D4546F376D}"/>
              </a:ext>
            </a:extLst>
          </p:cNvPr>
          <p:cNvSpPr>
            <a:spLocks noGrp="1"/>
          </p:cNvSpPr>
          <p:nvPr>
            <p:ph sz="half" idx="1"/>
          </p:nvPr>
        </p:nvSpPr>
        <p:spPr>
          <a:xfrm>
            <a:off x="762000" y="2279018"/>
            <a:ext cx="5314543" cy="3375920"/>
          </a:xfrm>
        </p:spPr>
        <p:txBody>
          <a:bodyPr vert="horz" lIns="91440" tIns="45720" rIns="91440" bIns="45720" rtlCol="0" anchor="t">
            <a:normAutofit/>
          </a:bodyPr>
          <a:lstStyle/>
          <a:p>
            <a:r>
              <a:rPr lang="en-US" sz="1800"/>
              <a:t>¼ of all Minnesota Households</a:t>
            </a:r>
          </a:p>
          <a:p>
            <a:r>
              <a:rPr lang="en-US" sz="1800"/>
              <a:t>Urban, suburban, exurban and rural</a:t>
            </a:r>
          </a:p>
          <a:p>
            <a:r>
              <a:rPr lang="en-US" sz="1800"/>
              <a:t>An estimated 472,720 private wells </a:t>
            </a:r>
          </a:p>
          <a:p>
            <a:r>
              <a:rPr lang="en-US" sz="1800"/>
              <a:t>21% of Minnesotan’s</a:t>
            </a:r>
          </a:p>
          <a:p>
            <a:pPr lvl="1"/>
            <a:r>
              <a:rPr lang="en-US" sz="1800"/>
              <a:t> over 1.2 million people</a:t>
            </a:r>
          </a:p>
          <a:p>
            <a:r>
              <a:rPr lang="en-US" sz="1800"/>
              <a:t>Farms</a:t>
            </a:r>
          </a:p>
          <a:p>
            <a:r>
              <a:rPr lang="en-US" sz="1800"/>
              <a:t>Businesses</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title="Image of Well &amp; Water System">
            <a:extLst>
              <a:ext uri="{FF2B5EF4-FFF2-40B4-BE49-F238E27FC236}">
                <a16:creationId xmlns:a16="http://schemas.microsoft.com/office/drawing/2014/main" id="{CFB5BEA9-0F59-4487-853A-08342BA4D274}"/>
              </a:ext>
            </a:extLst>
          </p:cNvPr>
          <p:cNvPicPr>
            <a:picLocks noGrp="1" noChangeAspect="1"/>
          </p:cNvPicPr>
          <p:nvPr>
            <p:ph sz="half" idx="2"/>
          </p:nvPr>
        </p:nvPicPr>
        <p:blipFill rotWithShape="1">
          <a:blip r:embed="rId2"/>
          <a:srcRect l="7180" r="679"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21708624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1058</Words>
  <Application>Microsoft Office PowerPoint</Application>
  <PresentationFormat>Widescreen</PresentationFormat>
  <Paragraphs>133</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Aharoni</vt:lpstr>
      <vt:lpstr>Arial</vt:lpstr>
      <vt:lpstr>Calibri</vt:lpstr>
      <vt:lpstr>Calibri Light</vt:lpstr>
      <vt:lpstr>Times New Roman</vt:lpstr>
      <vt:lpstr>Office Theme</vt:lpstr>
      <vt:lpstr>Private Wells and Water Systems: What's Critical What’s Missing:  Jeffrey S. Broberg, LPG MnWOO brobergmnwoo@gmail.com   c 507-273-4961</vt:lpstr>
      <vt:lpstr>MnWOO Mission:  to provide education, technical advice, legal services, and advocacy to those Minnesotans who own private wells and to all those who rely on private wells for their drinking water and to preserve, protect, and restore Minnesota's water resources.</vt:lpstr>
      <vt:lpstr>MnWOO is organizing in all six groundwater provinces</vt:lpstr>
      <vt:lpstr>Groundwater is a shared resource, but Private Wells and Water systems are Different than Community Wells and Water Systems</vt:lpstr>
      <vt:lpstr>Groundwater is a shared resource but Private Wells are Different than Community Wells</vt:lpstr>
      <vt:lpstr>Safe Drinking Water Act is 45 years old.</vt:lpstr>
      <vt:lpstr>Minnesota Well Code is 45 years old</vt:lpstr>
      <vt:lpstr>Mn WELL CODE</vt:lpstr>
      <vt:lpstr>Who relies on private wells?</vt:lpstr>
      <vt:lpstr>Where are the private domestic wells? USGS https://www.usgs.gov/mission-areas/water-resources/science/domestic-private-supply-wells?qt-science_center_objects=0#qt-science_center_objects</vt:lpstr>
      <vt:lpstr>Water Quality in Domestic Wells USGS 2005</vt:lpstr>
      <vt:lpstr>How do we talk about the risk of bad water? (2)</vt:lpstr>
      <vt:lpstr>How do we talk about the risk of bad water? (1)</vt:lpstr>
      <vt:lpstr>Safe water at it's source does not guarantee safe water from the tap </vt:lpstr>
      <vt:lpstr>Bad water at the source does not require us to drink bad water from the tap </vt:lpstr>
      <vt:lpstr>Minnesota needs to lead and create a path to the future for safe drinking water for every household.</vt:lpstr>
      <vt:lpstr>MN Drinking water management</vt:lpstr>
      <vt:lpstr>How we talk matters!</vt:lpstr>
      <vt:lpstr>How we manage the human dimensions of water use matters.</vt:lpstr>
      <vt:lpstr>What if Minnesota - </vt:lpstr>
      <vt:lpstr>What if Minnesota: </vt:lpstr>
      <vt:lpstr>Illinois has a plan.</vt:lpstr>
      <vt:lpstr>The Private Well Class</vt:lpstr>
      <vt:lpstr>Water Quality testing at the kitchen sink:</vt:lpstr>
      <vt:lpstr>Define our objectives and practice risk management.</vt:lpstr>
      <vt:lpstr>What well owners want.  What well owners need</vt:lpstr>
      <vt:lpstr>What well owners get.</vt:lpstr>
      <vt:lpstr>What well owners are grateful for.</vt:lpstr>
      <vt:lpstr>MnWOO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Private Wells and Water Systems: What's Critical What’s Missing:  Jeffrey S. Broberg, LPG MnWOO brobergmnwoo@gmail.com   c 507-273-4961</dc:title>
  <dc:creator>Jeffrey Broberg</dc:creator>
  <cp:lastModifiedBy>Kasey Gerkovich</cp:lastModifiedBy>
  <cp:revision>8</cp:revision>
  <cp:lastPrinted>2019-10-15T13:27:43Z</cp:lastPrinted>
  <dcterms:created xsi:type="dcterms:W3CDTF">2019-10-15T04:07:40Z</dcterms:created>
  <dcterms:modified xsi:type="dcterms:W3CDTF">2019-10-15T18:06:54Z</dcterms:modified>
</cp:coreProperties>
</file>